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395" r:id="rId2"/>
    <p:sldId id="502" r:id="rId3"/>
    <p:sldId id="415" r:id="rId4"/>
    <p:sldId id="416" r:id="rId5"/>
    <p:sldId id="418" r:id="rId6"/>
    <p:sldId id="419" r:id="rId7"/>
    <p:sldId id="420" r:id="rId8"/>
    <p:sldId id="503" r:id="rId9"/>
    <p:sldId id="422" r:id="rId10"/>
    <p:sldId id="424" r:id="rId11"/>
    <p:sldId id="425" r:id="rId12"/>
    <p:sldId id="426" r:id="rId13"/>
    <p:sldId id="427" r:id="rId14"/>
    <p:sldId id="428" r:id="rId15"/>
    <p:sldId id="436" r:id="rId16"/>
    <p:sldId id="432" r:id="rId17"/>
    <p:sldId id="433" r:id="rId18"/>
    <p:sldId id="434" r:id="rId19"/>
    <p:sldId id="435" r:id="rId20"/>
    <p:sldId id="504" r:id="rId21"/>
    <p:sldId id="487" r:id="rId22"/>
    <p:sldId id="488" r:id="rId23"/>
    <p:sldId id="489" r:id="rId24"/>
    <p:sldId id="494" r:id="rId25"/>
    <p:sldId id="524" r:id="rId26"/>
    <p:sldId id="490" r:id="rId27"/>
    <p:sldId id="491" r:id="rId28"/>
    <p:sldId id="493" r:id="rId29"/>
    <p:sldId id="496" r:id="rId30"/>
    <p:sldId id="498" r:id="rId31"/>
    <p:sldId id="500" r:id="rId32"/>
    <p:sldId id="501" r:id="rId33"/>
    <p:sldId id="525" r:id="rId34"/>
    <p:sldId id="526" r:id="rId35"/>
    <p:sldId id="527" r:id="rId36"/>
    <p:sldId id="505" r:id="rId37"/>
    <p:sldId id="506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4" r:id="rId46"/>
    <p:sldId id="515" r:id="rId47"/>
    <p:sldId id="516" r:id="rId48"/>
    <p:sldId id="517" r:id="rId49"/>
    <p:sldId id="518" r:id="rId50"/>
    <p:sldId id="519" r:id="rId51"/>
    <p:sldId id="520" r:id="rId52"/>
    <p:sldId id="521" r:id="rId53"/>
    <p:sldId id="522" r:id="rId54"/>
    <p:sldId id="523" r:id="rId55"/>
    <p:sldId id="482" r:id="rId56"/>
    <p:sldId id="394" r:id="rId57"/>
  </p:sldIdLst>
  <p:sldSz cx="12192000" cy="6858000"/>
  <p:notesSz cx="6858000" cy="9144000"/>
  <p:embeddedFontLst>
    <p:embeddedFont>
      <p:font typeface="Roboto Condensed Light" panose="02000000000000000000" pitchFamily="2" charset="0"/>
      <p:regular r:id="rId59"/>
      <p:bold r:id="rId60"/>
      <p:italic r:id="rId61"/>
      <p:boldItalic r:id="rId62"/>
    </p:embeddedFont>
    <p:embeddedFont>
      <p:font typeface="Wingdings 2" panose="05020102010507070707" pitchFamily="18" charset="2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Segoe UI Black" panose="020B0A02040204020203" pitchFamily="34" charset="0"/>
      <p:bold r:id="rId68"/>
      <p:boldItalic r:id="rId69"/>
    </p:embeddedFont>
    <p:embeddedFont>
      <p:font typeface="Roboto Condensed" panose="02000000000000000000" pitchFamily="2" charset="0"/>
      <p:regular r:id="rId70"/>
      <p:bold r:id="rId71"/>
      <p:italic r:id="rId72"/>
      <p:boldItalic r:id="rId73"/>
    </p:embeddedFont>
    <p:embeddedFont>
      <p:font typeface="Wingdings 3" panose="05040102010807070707" pitchFamily="18" charset="2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9Ih20jhGnvo/yUwAHZoc9Q==" hashData="SBkTFQJGxOpqtE/6Qp6dGXDs8EtBvMPKjYB9Z6qGTm82lFAbJ87+ezytQuXQcIqUtEL+0VjbXChWl7IHa4jL8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8DF"/>
    <a:srgbClr val="F5F3E6"/>
    <a:srgbClr val="F7F2E6"/>
    <a:srgbClr val="ED524F"/>
    <a:srgbClr val="BF2323"/>
    <a:srgbClr val="80DEEA"/>
    <a:srgbClr val="EEEEEE"/>
    <a:srgbClr val="E1F5FE"/>
    <a:srgbClr val="301B92"/>
    <a:srgbClr val="673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9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0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  <p:sp>
        <p:nvSpPr>
          <p:cNvPr id="3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3 – Software Analysis and Design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 userDrawn="1"/>
        </p:nvGrpSpPr>
        <p:grpSpPr>
          <a:xfrm>
            <a:off x="9664822" y="861192"/>
            <a:ext cx="2554142" cy="587454"/>
            <a:chOff x="9436222" y="861192"/>
            <a:chExt cx="2554142" cy="58745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861192"/>
              <a:ext cx="1932495" cy="58745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9436222" y="861192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80" y="84938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69" y="5742693"/>
            <a:ext cx="5029549" cy="842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29" y="1508547"/>
            <a:ext cx="3644681" cy="24273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6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3" y="1643168"/>
            <a:ext cx="3061397" cy="3246506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7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3 – Software Analysis and Design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 userDrawn="1"/>
        </p:nvGrpSpPr>
        <p:grpSpPr>
          <a:xfrm>
            <a:off x="9636690" y="5862259"/>
            <a:ext cx="2554142" cy="587454"/>
            <a:chOff x="9408090" y="5862259"/>
            <a:chExt cx="2554142" cy="58745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5862259"/>
              <a:ext cx="1932495" cy="5874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9408090" y="5862259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77518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E39156ED-D7DC-4403-8415-D6180763F87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3 – Software Analysis and Design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 userDrawn="1"/>
        </p:nvGrpSpPr>
        <p:grpSpPr>
          <a:xfrm>
            <a:off x="-36034" y="5890392"/>
            <a:ext cx="2554142" cy="587454"/>
            <a:chOff x="268766" y="5890392"/>
            <a:chExt cx="2554142" cy="58745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8" y="5890392"/>
              <a:ext cx="1932495" cy="58745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268766" y="5890392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91581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9226DAA2-306F-463B-9413-F30397CC2ADF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F2323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3 – Software Analysis and Design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 userDrawn="1"/>
        </p:nvGrpSpPr>
        <p:grpSpPr>
          <a:xfrm>
            <a:off x="9843594" y="98475"/>
            <a:ext cx="2554142" cy="588170"/>
            <a:chOff x="9576894" y="98475"/>
            <a:chExt cx="2554142" cy="58817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99192"/>
              <a:ext cx="1932495" cy="58745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9576894" y="98475"/>
              <a:ext cx="2554142" cy="58816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5212C8AA-609F-40EB-A989-0A514B9BE34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3 – Software Analysis and Design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 userDrawn="1"/>
        </p:nvGrpSpPr>
        <p:grpSpPr>
          <a:xfrm>
            <a:off x="9576895" y="5886987"/>
            <a:ext cx="2554142" cy="590858"/>
            <a:chOff x="9576895" y="5886987"/>
            <a:chExt cx="2554142" cy="59085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5890392"/>
              <a:ext cx="1932495" cy="58745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9576895" y="5886987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531208AF-3B2E-4D90-89DF-BFF123E37DC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3 – Software Analysis and Design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 userDrawn="1"/>
        </p:nvGrpSpPr>
        <p:grpSpPr>
          <a:xfrm>
            <a:off x="-176704" y="5890392"/>
            <a:ext cx="2554142" cy="587457"/>
            <a:chOff x="128096" y="5890392"/>
            <a:chExt cx="2554142" cy="58745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8" y="5890392"/>
              <a:ext cx="1932495" cy="58745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28096" y="5890395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763465B1-E82D-4D27-B28E-845BC3CBCCC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92" r:id="rId21"/>
    <p:sldLayoutId id="2147483686" r:id="rId22"/>
    <p:sldLayoutId id="2147483693" r:id="rId23"/>
    <p:sldLayoutId id="214748369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jpg"/><Relationship Id="rId4" Type="http://schemas.openxmlformats.org/officeDocument/2006/relationships/image" Target="../media/image7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5B2E74-80A6-4F07-A7FA-978E4D2F1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0FE21D-9899-4D11-98BF-91E8BA562F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Darshan Institute of Computer Application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6ABA64-C63D-491F-9124-201012CF88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 dirty="0"/>
              <a:t> L. Kotak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19B75D-4B6D-4192-B4EB-B4E8000BD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(2305CS202)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 txBox="1">
            <a:spLocks/>
          </p:cNvSpPr>
          <p:nvPr/>
        </p:nvSpPr>
        <p:spPr>
          <a:xfrm>
            <a:off x="711890" y="1046156"/>
            <a:ext cx="7860610" cy="257878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sz="44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Unit-3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5400" dirty="0"/>
              <a:t>Software Analysis</a:t>
            </a:r>
            <a:r>
              <a:rPr lang="en-US" sz="54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</a:p>
          <a:p>
            <a:r>
              <a:rPr lang="en-US" sz="5400" dirty="0"/>
              <a:t>&amp; Design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E7ADC7F-B67B-4905-BFE0-55569E2C18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7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Elicitation is the Hardest Part!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1" y="863444"/>
            <a:ext cx="5610714" cy="3977497"/>
          </a:xfrm>
        </p:spPr>
        <p:txBody>
          <a:bodyPr/>
          <a:lstStyle/>
          <a:p>
            <a:r>
              <a:rPr lang="en-US" b="1" dirty="0"/>
              <a:t>Problems of scope</a:t>
            </a:r>
          </a:p>
          <a:p>
            <a:pPr lvl="1"/>
            <a:r>
              <a:rPr lang="en-US" dirty="0"/>
              <a:t>System </a:t>
            </a:r>
            <a:r>
              <a:rPr lang="en-US" dirty="0">
                <a:solidFill>
                  <a:srgbClr val="C00000"/>
                </a:solidFill>
              </a:rPr>
              <a:t>boundaries</a:t>
            </a:r>
            <a:r>
              <a:rPr lang="en-US" dirty="0"/>
              <a:t> are </a:t>
            </a:r>
            <a:r>
              <a:rPr lang="en-US" dirty="0">
                <a:solidFill>
                  <a:srgbClr val="C00000"/>
                </a:solidFill>
              </a:rPr>
              <a:t>ill-defined</a:t>
            </a:r>
          </a:p>
          <a:p>
            <a:pPr lvl="1"/>
            <a:r>
              <a:rPr lang="en-US" dirty="0"/>
              <a:t>Customers will </a:t>
            </a:r>
            <a:r>
              <a:rPr lang="en-US" dirty="0">
                <a:solidFill>
                  <a:srgbClr val="C00000"/>
                </a:solidFill>
              </a:rPr>
              <a:t>provide irrelevant information</a:t>
            </a:r>
          </a:p>
          <a:p>
            <a:r>
              <a:rPr lang="en-US" b="1" dirty="0"/>
              <a:t>Problems of understanding</a:t>
            </a:r>
          </a:p>
          <a:p>
            <a:pPr lvl="1"/>
            <a:r>
              <a:rPr lang="en-US" dirty="0"/>
              <a:t>Customers </a:t>
            </a:r>
            <a:r>
              <a:rPr lang="en-US" dirty="0">
                <a:solidFill>
                  <a:srgbClr val="C00000"/>
                </a:solidFill>
              </a:rPr>
              <a:t>never know exactly </a:t>
            </a:r>
            <a:r>
              <a:rPr lang="en-US" dirty="0"/>
              <a:t>what they </a:t>
            </a:r>
            <a:r>
              <a:rPr lang="en-US" dirty="0">
                <a:solidFill>
                  <a:srgbClr val="C00000"/>
                </a:solidFill>
              </a:rPr>
              <a:t>want</a:t>
            </a:r>
          </a:p>
          <a:p>
            <a:pPr lvl="1"/>
            <a:r>
              <a:rPr lang="en-US" dirty="0"/>
              <a:t>Customers </a:t>
            </a:r>
            <a:r>
              <a:rPr lang="en-US" dirty="0">
                <a:solidFill>
                  <a:srgbClr val="C00000"/>
                </a:solidFill>
              </a:rPr>
              <a:t>don’t understand capabilities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limitations</a:t>
            </a:r>
          </a:p>
          <a:p>
            <a:pPr lvl="1"/>
            <a:r>
              <a:rPr lang="en-US" dirty="0"/>
              <a:t>Customers have </a:t>
            </a:r>
            <a:r>
              <a:rPr lang="en-US" dirty="0">
                <a:solidFill>
                  <a:srgbClr val="C00000"/>
                </a:solidFill>
              </a:rPr>
              <a:t>trouble</a:t>
            </a:r>
            <a:r>
              <a:rPr lang="en-US" dirty="0"/>
              <a:t> fully </a:t>
            </a:r>
            <a:r>
              <a:rPr lang="en-US" dirty="0">
                <a:solidFill>
                  <a:srgbClr val="C00000"/>
                </a:solidFill>
              </a:rPr>
              <a:t>communicating needs</a:t>
            </a:r>
          </a:p>
          <a:p>
            <a:r>
              <a:rPr lang="en-US" b="1" dirty="0"/>
              <a:t>Problems of volatility</a:t>
            </a:r>
          </a:p>
          <a:p>
            <a:pPr lvl="1"/>
            <a:r>
              <a:rPr lang="en-US" dirty="0"/>
              <a:t>Requirements always change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29" y="4993184"/>
            <a:ext cx="1465578" cy="146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5" y="5215558"/>
            <a:ext cx="1141346" cy="101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69" y="4993184"/>
            <a:ext cx="1107141" cy="110714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29901" y="26988"/>
            <a:ext cx="313258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Project</a:t>
            </a:r>
            <a:r>
              <a:rPr lang="en-US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Inception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962650" y="1842314"/>
            <a:ext cx="5938838" cy="45870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Identify</a:t>
            </a:r>
            <a:r>
              <a:rPr lang="en-US" b="1" dirty="0"/>
              <a:t> the project </a:t>
            </a:r>
            <a:r>
              <a:rPr lang="en-US" b="1" dirty="0">
                <a:solidFill>
                  <a:srgbClr val="C00000"/>
                </a:solidFill>
              </a:rPr>
              <a:t>stakeholders</a:t>
            </a:r>
          </a:p>
          <a:p>
            <a:pPr lvl="1"/>
            <a:r>
              <a:rPr lang="en-US" dirty="0"/>
              <a:t>These are the folks we should be talking to</a:t>
            </a:r>
          </a:p>
          <a:p>
            <a:r>
              <a:rPr lang="en-US" b="1" dirty="0">
                <a:solidFill>
                  <a:srgbClr val="C00000"/>
                </a:solidFill>
              </a:rPr>
              <a:t>Recognize</a:t>
            </a:r>
            <a:r>
              <a:rPr lang="en-US" b="1" dirty="0"/>
              <a:t> multiple </a:t>
            </a:r>
            <a:r>
              <a:rPr lang="en-US" b="1" dirty="0">
                <a:solidFill>
                  <a:srgbClr val="C00000"/>
                </a:solidFill>
              </a:rPr>
              <a:t>viewpoints</a:t>
            </a:r>
          </a:p>
          <a:p>
            <a:pPr lvl="1"/>
            <a:r>
              <a:rPr lang="en-US" dirty="0"/>
              <a:t>Stakeholders may have different (and conflicting) requirements</a:t>
            </a:r>
          </a:p>
          <a:p>
            <a:r>
              <a:rPr lang="en-US" b="1" dirty="0">
                <a:solidFill>
                  <a:srgbClr val="C00000"/>
                </a:solidFill>
              </a:rPr>
              <a:t>Work</a:t>
            </a:r>
            <a:r>
              <a:rPr lang="en-US" b="1" dirty="0"/>
              <a:t> toward </a:t>
            </a:r>
            <a:r>
              <a:rPr lang="en-US" b="1" dirty="0">
                <a:solidFill>
                  <a:srgbClr val="C00000"/>
                </a:solidFill>
              </a:rPr>
              <a:t>collaboration</a:t>
            </a:r>
          </a:p>
          <a:p>
            <a:pPr lvl="1"/>
            <a:r>
              <a:rPr lang="en-US" dirty="0"/>
              <a:t>It’s all about reconciling conflict</a:t>
            </a:r>
          </a:p>
          <a:p>
            <a:r>
              <a:rPr lang="en-US" b="1" dirty="0"/>
              <a:t>Ask the </a:t>
            </a:r>
            <a:r>
              <a:rPr lang="en-US" b="1" dirty="0">
                <a:solidFill>
                  <a:srgbClr val="C00000"/>
                </a:solidFill>
              </a:rPr>
              <a:t>first questions</a:t>
            </a:r>
          </a:p>
          <a:p>
            <a:pPr lvl="1"/>
            <a:r>
              <a:rPr lang="en-US" dirty="0"/>
              <a:t>Who? What are the benefits? Another source?</a:t>
            </a:r>
          </a:p>
          <a:p>
            <a:pPr lvl="1"/>
            <a:r>
              <a:rPr lang="en-US" dirty="0"/>
              <a:t>What is the problem? What defines success? Other constraints?</a:t>
            </a:r>
          </a:p>
          <a:p>
            <a:pPr lvl="1"/>
            <a:r>
              <a:rPr lang="en-US" dirty="0"/>
              <a:t>Am I doing my job right?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84085" y="85407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During the </a:t>
            </a:r>
            <a:r>
              <a:rPr lang="en-US" sz="2400" b="1" dirty="0"/>
              <a:t>initial project meetings</a:t>
            </a:r>
            <a:r>
              <a:rPr lang="en-US" sz="2400" dirty="0"/>
              <a:t>, the following </a:t>
            </a:r>
            <a:r>
              <a:rPr lang="en-US" sz="2400" dirty="0">
                <a:solidFill>
                  <a:srgbClr val="C00000"/>
                </a:solidFill>
              </a:rPr>
              <a:t>tasks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should</a:t>
            </a:r>
            <a:r>
              <a:rPr lang="en-US" sz="2400" dirty="0"/>
              <a:t> be </a:t>
            </a:r>
            <a:r>
              <a:rPr lang="en-US" sz="2400" dirty="0">
                <a:solidFill>
                  <a:srgbClr val="C00000"/>
                </a:solidFill>
              </a:rPr>
              <a:t>accomplished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830884" y="0"/>
            <a:ext cx="0" cy="6600815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Elicitation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295836" y="4424082"/>
            <a:ext cx="4168588" cy="1815353"/>
          </a:xfrm>
          <a:prstGeom prst="wedgeRoundRectCallout">
            <a:avLst>
              <a:gd name="adj1" fmla="val 3488"/>
              <a:gd name="adj2" fmla="val -1013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One-on-one Q&amp;A sessions rarely succeed in practice; </a:t>
            </a:r>
            <a:r>
              <a:rPr lang="en-US" sz="2400" dirty="0">
                <a:solidFill>
                  <a:srgbClr val="C00000"/>
                </a:solidFill>
              </a:rPr>
              <a:t>collaborative strategies are more practical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8" y="980888"/>
            <a:ext cx="4369261" cy="266251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755124" y="0"/>
            <a:ext cx="0" cy="6600815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81035" y="26988"/>
            <a:ext cx="4705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Elicitation</a:t>
            </a:r>
            <a:r>
              <a:rPr lang="en-US" sz="3600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work</a:t>
            </a:r>
            <a:r>
              <a:rPr lang="en-US" sz="3600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products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898940" y="792629"/>
            <a:ext cx="7189966" cy="4572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Collaborative elicitation should result in several </a:t>
            </a:r>
            <a:r>
              <a:rPr lang="en-US" sz="2200" b="1" dirty="0">
                <a:solidFill>
                  <a:srgbClr val="C00000"/>
                </a:solidFill>
              </a:rPr>
              <a:t>work products</a:t>
            </a:r>
            <a:endParaRPr lang="en-US" sz="2200" dirty="0"/>
          </a:p>
        </p:txBody>
      </p:sp>
      <p:sp>
        <p:nvSpPr>
          <p:cNvPr id="12" name="Rectangle 11"/>
          <p:cNvSpPr/>
          <p:nvPr/>
        </p:nvSpPr>
        <p:spPr>
          <a:xfrm>
            <a:off x="5060304" y="1331257"/>
            <a:ext cx="39116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bounded statement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C00000"/>
                </a:solidFill>
              </a:rPr>
              <a:t>scope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090211" y="1331257"/>
            <a:ext cx="278354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list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C00000"/>
                </a:solidFill>
              </a:rPr>
              <a:t>stakeholders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60304" y="1917424"/>
            <a:ext cx="68134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description</a:t>
            </a:r>
            <a:r>
              <a:rPr lang="en-US" sz="2400" dirty="0"/>
              <a:t> of the </a:t>
            </a:r>
            <a:r>
              <a:rPr lang="en-US" sz="2400" dirty="0">
                <a:solidFill>
                  <a:srgbClr val="C00000"/>
                </a:solidFill>
              </a:rPr>
              <a:t>technical environment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60304" y="2503591"/>
            <a:ext cx="68134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list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C00000"/>
                </a:solidFill>
              </a:rPr>
              <a:t>requirements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constraints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60304" y="3089758"/>
            <a:ext cx="413748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Any </a:t>
            </a:r>
            <a:r>
              <a:rPr lang="en-US" sz="2400" dirty="0">
                <a:solidFill>
                  <a:srgbClr val="C00000"/>
                </a:solidFill>
              </a:rPr>
              <a:t>prototypes</a:t>
            </a:r>
            <a:r>
              <a:rPr lang="en-US" sz="2400" dirty="0"/>
              <a:t> developed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5555" r="7711" b="7407"/>
          <a:stretch/>
        </p:blipFill>
        <p:spPr>
          <a:xfrm>
            <a:off x="9519010" y="3106091"/>
            <a:ext cx="2596790" cy="27122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60304" y="3675925"/>
            <a:ext cx="413748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A set of </a:t>
            </a:r>
            <a:r>
              <a:rPr lang="en-US" sz="2400" dirty="0">
                <a:solidFill>
                  <a:srgbClr val="C00000"/>
                </a:solidFill>
              </a:rPr>
              <a:t>use cases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60305" y="4259982"/>
            <a:ext cx="41374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dirty="0"/>
              <a:t>Characterize how </a:t>
            </a:r>
            <a:r>
              <a:rPr lang="en-US" sz="2100" dirty="0">
                <a:solidFill>
                  <a:srgbClr val="C00000"/>
                </a:solidFill>
              </a:rPr>
              <a:t>users will interact</a:t>
            </a:r>
            <a:r>
              <a:rPr lang="en-US" sz="2100" dirty="0"/>
              <a:t> with the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dirty="0"/>
              <a:t>Use cases tie </a:t>
            </a:r>
            <a:r>
              <a:rPr lang="en-US" sz="2100" dirty="0">
                <a:solidFill>
                  <a:srgbClr val="C00000"/>
                </a:solidFill>
              </a:rPr>
              <a:t>functional requirements</a:t>
            </a:r>
            <a:r>
              <a:rPr lang="en-US" sz="2100" dirty="0"/>
              <a:t> together</a:t>
            </a:r>
          </a:p>
        </p:txBody>
      </p:sp>
    </p:spTree>
    <p:extLst>
      <p:ext uri="{BB962C8B-B14F-4D97-AF65-F5344CB8AC3E}">
        <p14:creationId xmlns:p14="http://schemas.microsoft.com/office/powerpoint/2010/main" val="210318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build="p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Function Deployment (QFD)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121802"/>
          </a:xfrm>
        </p:spPr>
        <p:txBody>
          <a:bodyPr/>
          <a:lstStyle/>
          <a:p>
            <a:r>
              <a:rPr lang="en-IN" dirty="0"/>
              <a:t>This is a technique that </a:t>
            </a:r>
            <a:r>
              <a:rPr lang="en-IN" b="1" dirty="0">
                <a:solidFill>
                  <a:srgbClr val="C00000"/>
                </a:solidFill>
              </a:rPr>
              <a:t>translates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</a:rPr>
              <a:t>needs</a:t>
            </a:r>
            <a:r>
              <a:rPr lang="en-IN" dirty="0"/>
              <a:t> of the </a:t>
            </a:r>
            <a:r>
              <a:rPr lang="en-IN" b="1" dirty="0">
                <a:solidFill>
                  <a:srgbClr val="C00000"/>
                </a:solidFill>
              </a:rPr>
              <a:t>customer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into </a:t>
            </a:r>
            <a:r>
              <a:rPr lang="en-IN" b="1" dirty="0">
                <a:solidFill>
                  <a:srgbClr val="C00000"/>
                </a:solidFill>
              </a:rPr>
              <a:t>technical requirements</a:t>
            </a:r>
            <a:r>
              <a:rPr lang="en-IN" dirty="0"/>
              <a:t> for software</a:t>
            </a:r>
          </a:p>
          <a:p>
            <a:r>
              <a:rPr lang="en-IN" dirty="0"/>
              <a:t>It </a:t>
            </a:r>
            <a:r>
              <a:rPr lang="en-IN" b="1" dirty="0">
                <a:solidFill>
                  <a:srgbClr val="C00000"/>
                </a:solidFill>
              </a:rPr>
              <a:t>emphasizes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an </a:t>
            </a:r>
            <a:r>
              <a:rPr lang="en-IN" dirty="0">
                <a:solidFill>
                  <a:srgbClr val="C00000"/>
                </a:solidFill>
              </a:rPr>
              <a:t>understanding</a:t>
            </a:r>
            <a:r>
              <a:rPr lang="en-IN" dirty="0"/>
              <a:t> of </a:t>
            </a:r>
            <a:r>
              <a:rPr lang="en-IN" b="1" dirty="0">
                <a:solidFill>
                  <a:srgbClr val="C00000"/>
                </a:solidFill>
              </a:rPr>
              <a:t>what is valuable to the customer</a:t>
            </a:r>
            <a:r>
              <a:rPr lang="en-IN" dirty="0"/>
              <a:t> and then deploys these values throughout the engineering process through functions, information, and tasks</a:t>
            </a:r>
          </a:p>
          <a:p>
            <a:r>
              <a:rPr lang="en-IN" dirty="0"/>
              <a:t>It </a:t>
            </a:r>
            <a:r>
              <a:rPr lang="en-IN" b="1" dirty="0">
                <a:solidFill>
                  <a:srgbClr val="C00000"/>
                </a:solidFill>
              </a:rPr>
              <a:t>identifies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three types of </a:t>
            </a:r>
            <a:r>
              <a:rPr lang="en-IN" b="1" dirty="0">
                <a:solidFill>
                  <a:srgbClr val="C00000"/>
                </a:solidFill>
              </a:rPr>
              <a:t>requirements</a:t>
            </a:r>
          </a:p>
          <a:p>
            <a:pPr lvl="2"/>
            <a:endParaRPr lang="en-IN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5823" y="4825275"/>
            <a:ext cx="11634998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N" sz="2100" b="1" dirty="0"/>
              <a:t>Exciting requirements: </a:t>
            </a:r>
            <a:r>
              <a:rPr lang="en-IN" sz="2100" dirty="0"/>
              <a:t>These requirements are for </a:t>
            </a:r>
            <a:r>
              <a:rPr lang="en-IN" sz="2100" dirty="0">
                <a:solidFill>
                  <a:srgbClr val="C00000"/>
                </a:solidFill>
              </a:rPr>
              <a:t>features</a:t>
            </a:r>
            <a:r>
              <a:rPr lang="en-IN" sz="2100" dirty="0"/>
              <a:t> that go </a:t>
            </a:r>
            <a:r>
              <a:rPr lang="en-IN" sz="2100" dirty="0">
                <a:solidFill>
                  <a:srgbClr val="C00000"/>
                </a:solidFill>
              </a:rPr>
              <a:t>beyond the customer's expectations </a:t>
            </a:r>
            <a:r>
              <a:rPr lang="en-IN" sz="2100" dirty="0"/>
              <a:t>and prove to be very satisfying when present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25823" y="3012141"/>
            <a:ext cx="11634998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N" sz="2200" b="1" dirty="0"/>
              <a:t>Normal requirements: </a:t>
            </a:r>
            <a:r>
              <a:rPr lang="en-IN" sz="2200" dirty="0"/>
              <a:t>These requirements are the </a:t>
            </a:r>
            <a:r>
              <a:rPr lang="en-IN" sz="2200" dirty="0">
                <a:solidFill>
                  <a:srgbClr val="C00000"/>
                </a:solidFill>
              </a:rPr>
              <a:t>objectives and goals</a:t>
            </a:r>
            <a:r>
              <a:rPr lang="en-IN" sz="2200" dirty="0"/>
              <a:t> stated for a product or system during meetings with the customer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25823" y="3934097"/>
            <a:ext cx="11634998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N" sz="2100" b="1" dirty="0"/>
              <a:t>Expected requirements: </a:t>
            </a:r>
            <a:r>
              <a:rPr lang="en-IN" sz="2100" dirty="0"/>
              <a:t>These requirements are </a:t>
            </a:r>
            <a:r>
              <a:rPr lang="en-IN" sz="2100" dirty="0">
                <a:solidFill>
                  <a:srgbClr val="C00000"/>
                </a:solidFill>
              </a:rPr>
              <a:t>implicit to the product </a:t>
            </a:r>
            <a:r>
              <a:rPr lang="en-IN" sz="2100" dirty="0"/>
              <a:t>or system and may be so </a:t>
            </a:r>
            <a:r>
              <a:rPr lang="en-IN" sz="2100" dirty="0">
                <a:solidFill>
                  <a:srgbClr val="C00000"/>
                </a:solidFill>
              </a:rPr>
              <a:t>fundamental</a:t>
            </a:r>
            <a:r>
              <a:rPr lang="en-IN" sz="2100" dirty="0"/>
              <a:t> that the customer does </a:t>
            </a:r>
            <a:r>
              <a:rPr lang="en-IN" sz="2100" dirty="0">
                <a:solidFill>
                  <a:srgbClr val="C00000"/>
                </a:solidFill>
              </a:rPr>
              <a:t>not explicitly state </a:t>
            </a:r>
            <a:r>
              <a:rPr lang="en-IN" sz="2100" dirty="0"/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17422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requirement analysis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67" y="1316990"/>
            <a:ext cx="17526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5" y="1008245"/>
            <a:ext cx="1762391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261" y="1223887"/>
            <a:ext cx="2097937" cy="14685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901951" y="1691465"/>
            <a:ext cx="1397720" cy="5334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16691" y="1723145"/>
            <a:ext cx="1272567" cy="5334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7457942" y="1930427"/>
            <a:ext cx="1077570" cy="2160074"/>
          </a:xfrm>
          <a:prstGeom prst="bentArrow">
            <a:avLst>
              <a:gd name="adj1" fmla="val 25000"/>
              <a:gd name="adj2" fmla="val 24232"/>
              <a:gd name="adj3" fmla="val 32683"/>
              <a:gd name="adj4" fmla="val 437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589" y="4422901"/>
            <a:ext cx="6709445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Provide a set of validation requirements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1591" y="3514983"/>
            <a:ext cx="6709443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Describe what the customer wants built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1591" y="3970965"/>
            <a:ext cx="6709444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Establish the foundation for the software design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75587" y="3654211"/>
            <a:ext cx="277447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System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75587" y="4168362"/>
            <a:ext cx="277447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System Function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75587" y="4676476"/>
            <a:ext cx="277447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System Behaviors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7594" y="3514035"/>
            <a:ext cx="553998" cy="13705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/>
              <a:t>Purpose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35" y="5350068"/>
            <a:ext cx="1143000" cy="1143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24" y="5350068"/>
            <a:ext cx="1143000" cy="1143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14" y="5350068"/>
            <a:ext cx="1143000" cy="1143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04" y="5350068"/>
            <a:ext cx="1143000" cy="1143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4" y="5350068"/>
            <a:ext cx="1143000" cy="1143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616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rule of Thumb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83229" y="919836"/>
            <a:ext cx="4917558" cy="5590565"/>
          </a:xfrm>
        </p:spPr>
        <p:txBody>
          <a:bodyPr/>
          <a:lstStyle/>
          <a:p>
            <a:r>
              <a:rPr lang="en-US" dirty="0"/>
              <a:t>Make </a:t>
            </a:r>
            <a:r>
              <a:rPr lang="en-US" b="1" dirty="0">
                <a:solidFill>
                  <a:srgbClr val="C00000"/>
                </a:solidFill>
              </a:rPr>
              <a:t>sure all points </a:t>
            </a:r>
            <a:r>
              <a:rPr lang="en-US" dirty="0"/>
              <a:t>of view are </a:t>
            </a:r>
            <a:r>
              <a:rPr lang="en-US" b="1" dirty="0">
                <a:solidFill>
                  <a:srgbClr val="C00000"/>
                </a:solidFill>
              </a:rPr>
              <a:t>covered</a:t>
            </a:r>
          </a:p>
          <a:p>
            <a:r>
              <a:rPr lang="en-US" dirty="0"/>
              <a:t>Every </a:t>
            </a:r>
            <a:r>
              <a:rPr lang="en-US" b="1" dirty="0">
                <a:solidFill>
                  <a:srgbClr val="C00000"/>
                </a:solidFill>
              </a:rPr>
              <a:t>element</a:t>
            </a:r>
            <a:r>
              <a:rPr lang="en-US" dirty="0"/>
              <a:t> should </a:t>
            </a:r>
            <a:r>
              <a:rPr lang="en-US" b="1" dirty="0">
                <a:solidFill>
                  <a:srgbClr val="C00000"/>
                </a:solidFill>
              </a:rPr>
              <a:t>add value</a:t>
            </a:r>
          </a:p>
          <a:p>
            <a:r>
              <a:rPr lang="en-US" b="1" dirty="0">
                <a:solidFill>
                  <a:srgbClr val="C00000"/>
                </a:solidFill>
              </a:rPr>
              <a:t>Keep</a:t>
            </a:r>
            <a:r>
              <a:rPr lang="en-US" dirty="0"/>
              <a:t> it </a:t>
            </a:r>
            <a:r>
              <a:rPr lang="en-US" b="1" dirty="0">
                <a:solidFill>
                  <a:srgbClr val="C00000"/>
                </a:solidFill>
              </a:rPr>
              <a:t>simple</a:t>
            </a:r>
          </a:p>
          <a:p>
            <a:r>
              <a:rPr lang="en-US" b="1" dirty="0">
                <a:solidFill>
                  <a:srgbClr val="C00000"/>
                </a:solidFill>
              </a:rPr>
              <a:t>Maintain</a:t>
            </a:r>
            <a:r>
              <a:rPr lang="en-US" dirty="0"/>
              <a:t> a high level of </a:t>
            </a:r>
            <a:r>
              <a:rPr lang="en-US" b="1" dirty="0">
                <a:solidFill>
                  <a:srgbClr val="C00000"/>
                </a:solidFill>
              </a:rPr>
              <a:t>abstraction</a:t>
            </a:r>
          </a:p>
          <a:p>
            <a:r>
              <a:rPr lang="en-US" b="1" dirty="0">
                <a:solidFill>
                  <a:srgbClr val="C00000"/>
                </a:solidFill>
              </a:rPr>
              <a:t>Focus</a:t>
            </a:r>
            <a:r>
              <a:rPr lang="en-US" dirty="0"/>
              <a:t> on the </a:t>
            </a:r>
            <a:r>
              <a:rPr lang="en-US" b="1" dirty="0">
                <a:solidFill>
                  <a:srgbClr val="C00000"/>
                </a:solidFill>
              </a:rPr>
              <a:t>problem domain</a:t>
            </a:r>
          </a:p>
          <a:p>
            <a:r>
              <a:rPr lang="en-US" b="1" dirty="0">
                <a:solidFill>
                  <a:srgbClr val="C00000"/>
                </a:solidFill>
              </a:rPr>
              <a:t>Minimize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system </a:t>
            </a:r>
            <a:r>
              <a:rPr lang="en-US" b="1" dirty="0">
                <a:solidFill>
                  <a:srgbClr val="C00000"/>
                </a:solidFill>
              </a:rPr>
              <a:t>coupling</a:t>
            </a:r>
          </a:p>
          <a:p>
            <a:r>
              <a:rPr lang="en-US" b="1" dirty="0">
                <a:solidFill>
                  <a:srgbClr val="C00000"/>
                </a:solidFill>
              </a:rPr>
              <a:t>Model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should </a:t>
            </a:r>
            <a:r>
              <a:rPr lang="en-US" b="1" dirty="0">
                <a:solidFill>
                  <a:srgbClr val="C00000"/>
                </a:solidFill>
              </a:rPr>
              <a:t>provides value to all stakeholders</a:t>
            </a:r>
          </a:p>
        </p:txBody>
      </p:sp>
      <p:sp>
        <p:nvSpPr>
          <p:cNvPr id="4" name="Oval 3"/>
          <p:cNvSpPr/>
          <p:nvPr/>
        </p:nvSpPr>
        <p:spPr>
          <a:xfrm>
            <a:off x="6851824" y="1263765"/>
            <a:ext cx="3886200" cy="3886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4" idx="0"/>
            <a:endCxn id="4" idx="4"/>
          </p:cNvCxnSpPr>
          <p:nvPr/>
        </p:nvCxnSpPr>
        <p:spPr>
          <a:xfrm>
            <a:off x="8794924" y="1263765"/>
            <a:ext cx="0" cy="3886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" idx="2"/>
            <a:endCxn id="4" idx="6"/>
          </p:cNvCxnSpPr>
          <p:nvPr/>
        </p:nvCxnSpPr>
        <p:spPr>
          <a:xfrm>
            <a:off x="6851824" y="3206865"/>
            <a:ext cx="3886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930598" y="2342539"/>
            <a:ext cx="1728652" cy="1728652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032924" y="2859483"/>
            <a:ext cx="1519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Software</a:t>
            </a:r>
          </a:p>
          <a:p>
            <a:pPr algn="ctr"/>
            <a:r>
              <a:rPr lang="en-US" b="1" dirty="0"/>
              <a:t>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88113" y="882764"/>
            <a:ext cx="2269931" cy="170146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84782" y="922233"/>
            <a:ext cx="2394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Scenario-based Models</a:t>
            </a:r>
          </a:p>
          <a:p>
            <a:r>
              <a:rPr lang="en-US" dirty="0"/>
              <a:t>e.g.</a:t>
            </a:r>
          </a:p>
          <a:p>
            <a:r>
              <a:rPr lang="en-US" dirty="0"/>
              <a:t>Use cases</a:t>
            </a:r>
          </a:p>
          <a:p>
            <a:r>
              <a:rPr lang="en-US" dirty="0"/>
              <a:t>User Stories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46503" y="959643"/>
            <a:ext cx="2138690" cy="16420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46503" y="999111"/>
            <a:ext cx="2061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Class Models</a:t>
            </a:r>
          </a:p>
          <a:p>
            <a:pPr algn="r"/>
            <a:r>
              <a:rPr lang="en-US" dirty="0"/>
              <a:t>e.g.</a:t>
            </a:r>
          </a:p>
          <a:p>
            <a:pPr algn="r"/>
            <a:r>
              <a:rPr lang="en-US" dirty="0"/>
              <a:t>Class diagrams</a:t>
            </a:r>
          </a:p>
          <a:p>
            <a:pPr algn="r"/>
            <a:r>
              <a:rPr lang="en-US" dirty="0"/>
              <a:t>Collaboration diagrams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86962" y="3845333"/>
            <a:ext cx="2300055" cy="170146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23973" y="3884802"/>
            <a:ext cx="21857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Behavioral Models</a:t>
            </a:r>
          </a:p>
          <a:p>
            <a:r>
              <a:rPr lang="en-US" dirty="0"/>
              <a:t>e.g.</a:t>
            </a:r>
          </a:p>
          <a:p>
            <a:r>
              <a:rPr lang="en-US" dirty="0"/>
              <a:t>State diagrams</a:t>
            </a:r>
          </a:p>
          <a:p>
            <a:r>
              <a:rPr lang="en-US" dirty="0"/>
              <a:t>Sequence diagrams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444128" y="3791546"/>
            <a:ext cx="2138690" cy="17014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578920" y="3911696"/>
            <a:ext cx="1943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Flow Models</a:t>
            </a:r>
          </a:p>
          <a:p>
            <a:pPr algn="r"/>
            <a:r>
              <a:rPr lang="en-US" dirty="0"/>
              <a:t>e.g.</a:t>
            </a:r>
          </a:p>
          <a:p>
            <a:pPr algn="r"/>
            <a:r>
              <a:rPr lang="en-US" dirty="0"/>
              <a:t>DFDs</a:t>
            </a:r>
          </a:p>
          <a:p>
            <a:pPr algn="r"/>
            <a:r>
              <a:rPr lang="en-US" dirty="0"/>
              <a:t>Data models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277974" y="0"/>
            <a:ext cx="0" cy="660412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337852" y="32156"/>
            <a:ext cx="66255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Elements of the Requirements Model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4621988"/>
            <a:ext cx="1835552" cy="183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0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4" grpId="0" animBg="1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the Requirements Model Cont.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6059" y="1373074"/>
            <a:ext cx="585562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dirty="0">
                <a:solidFill>
                  <a:srgbClr val="C00000"/>
                </a:solidFill>
              </a:rPr>
              <a:t>Describe</a:t>
            </a:r>
            <a:r>
              <a:rPr lang="en-US" sz="2100" dirty="0"/>
              <a:t> the </a:t>
            </a:r>
            <a:r>
              <a:rPr lang="en-US" sz="2100" dirty="0">
                <a:solidFill>
                  <a:srgbClr val="C00000"/>
                </a:solidFill>
              </a:rPr>
              <a:t>system</a:t>
            </a:r>
            <a:r>
              <a:rPr lang="en-US" sz="2100" dirty="0"/>
              <a:t> from the </a:t>
            </a:r>
            <a:r>
              <a:rPr lang="en-US" sz="2100" dirty="0">
                <a:solidFill>
                  <a:srgbClr val="C00000"/>
                </a:solidFill>
              </a:rPr>
              <a:t>user's point of view </a:t>
            </a:r>
            <a:r>
              <a:rPr lang="en-US" sz="2100" dirty="0"/>
              <a:t>using scenarios that are depicted (stated) in </a:t>
            </a:r>
            <a:r>
              <a:rPr lang="en-US" sz="2100" dirty="0">
                <a:solidFill>
                  <a:srgbClr val="C00000"/>
                </a:solidFill>
              </a:rPr>
              <a:t>use cases </a:t>
            </a:r>
            <a:r>
              <a:rPr lang="en-US" sz="2100" dirty="0"/>
              <a:t>and </a:t>
            </a:r>
            <a:r>
              <a:rPr lang="en-US" sz="2100" dirty="0">
                <a:solidFill>
                  <a:srgbClr val="C00000"/>
                </a:solidFill>
              </a:rPr>
              <a:t>activity diagrams</a:t>
            </a:r>
            <a:endParaRPr lang="en-US" sz="2100" dirty="0"/>
          </a:p>
        </p:txBody>
      </p:sp>
      <p:sp>
        <p:nvSpPr>
          <p:cNvPr id="19" name="Rectangle 18"/>
          <p:cNvSpPr/>
          <p:nvPr/>
        </p:nvSpPr>
        <p:spPr>
          <a:xfrm>
            <a:off x="176059" y="850774"/>
            <a:ext cx="407474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Scenario-based elements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684286" y="1312439"/>
            <a:ext cx="331309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76059" y="2510002"/>
            <a:ext cx="407474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Class-based elements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684286" y="2971667"/>
            <a:ext cx="331309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6059" y="3045786"/>
            <a:ext cx="57706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dirty="0">
                <a:solidFill>
                  <a:srgbClr val="C00000"/>
                </a:solidFill>
              </a:rPr>
              <a:t>Identify</a:t>
            </a:r>
            <a:r>
              <a:rPr lang="en-US" sz="2100" dirty="0"/>
              <a:t> the </a:t>
            </a:r>
            <a:r>
              <a:rPr lang="en-US" sz="2100" dirty="0">
                <a:solidFill>
                  <a:srgbClr val="C00000"/>
                </a:solidFill>
              </a:rPr>
              <a:t>domain classes</a:t>
            </a:r>
            <a:r>
              <a:rPr lang="en-US" sz="2100" dirty="0"/>
              <a:t> for the </a:t>
            </a:r>
            <a:r>
              <a:rPr lang="en-US" sz="2100" dirty="0">
                <a:solidFill>
                  <a:srgbClr val="C00000"/>
                </a:solidFill>
              </a:rPr>
              <a:t>objects</a:t>
            </a:r>
            <a:r>
              <a:rPr lang="en-US" sz="2100" dirty="0"/>
              <a:t> manipulated by the actors, the attributes of these classes, and how they interact with one another; which utilize </a:t>
            </a:r>
            <a:r>
              <a:rPr lang="en-US" sz="2100" dirty="0">
                <a:solidFill>
                  <a:srgbClr val="C00000"/>
                </a:solidFill>
              </a:rPr>
              <a:t>class diagrams</a:t>
            </a:r>
            <a:r>
              <a:rPr lang="en-US" sz="2100" dirty="0"/>
              <a:t> to do this.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4682" y="4661655"/>
            <a:ext cx="1741386" cy="33855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Use Case Diagram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74682" y="5004861"/>
            <a:ext cx="1741386" cy="1476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1" y="5005717"/>
            <a:ext cx="1475430" cy="147543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375356" y="4661655"/>
            <a:ext cx="1565010" cy="33855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Activity Diagram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375356" y="5004861"/>
            <a:ext cx="1565010" cy="1476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71" y="5091983"/>
            <a:ext cx="1282692" cy="128269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090564" y="4661655"/>
            <a:ext cx="1443470" cy="33855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Class Diagram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090564" y="5000209"/>
            <a:ext cx="1443470" cy="14809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42" y="5052794"/>
            <a:ext cx="1330532" cy="1330532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6138583" y="711201"/>
            <a:ext cx="0" cy="589292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294487" y="1305839"/>
            <a:ext cx="564496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dirty="0"/>
              <a:t>Use </a:t>
            </a:r>
            <a:r>
              <a:rPr lang="en-US" sz="2100" dirty="0">
                <a:solidFill>
                  <a:srgbClr val="C00000"/>
                </a:solidFill>
              </a:rPr>
              <a:t>state diagrams</a:t>
            </a:r>
            <a:r>
              <a:rPr lang="en-US" sz="2100" dirty="0"/>
              <a:t> to </a:t>
            </a:r>
            <a:r>
              <a:rPr lang="en-US" sz="2100" dirty="0">
                <a:solidFill>
                  <a:srgbClr val="C00000"/>
                </a:solidFill>
              </a:rPr>
              <a:t>represent</a:t>
            </a:r>
            <a:r>
              <a:rPr lang="en-US" sz="2100" dirty="0"/>
              <a:t> the </a:t>
            </a:r>
            <a:r>
              <a:rPr lang="en-US" sz="2100" dirty="0">
                <a:solidFill>
                  <a:srgbClr val="C00000"/>
                </a:solidFill>
              </a:rPr>
              <a:t>state of the system</a:t>
            </a:r>
            <a:r>
              <a:rPr lang="en-US" sz="2100" dirty="0"/>
              <a:t>, the events that cause the system to change state, and the actions that are taken as a result of a particular event. This can also be applied to each class in the system.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294487" y="783539"/>
            <a:ext cx="407474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Behavioral elements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8837012" y="1245204"/>
            <a:ext cx="3102439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294487" y="3040970"/>
            <a:ext cx="407474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Flow-oriented elements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8752009" y="3502635"/>
            <a:ext cx="318744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294486" y="3576754"/>
            <a:ext cx="56449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dirty="0"/>
              <a:t>Use </a:t>
            </a:r>
            <a:r>
              <a:rPr lang="en-US" sz="2100" dirty="0">
                <a:solidFill>
                  <a:srgbClr val="C00000"/>
                </a:solidFill>
              </a:rPr>
              <a:t>data flow diagrams</a:t>
            </a:r>
            <a:r>
              <a:rPr lang="en-US" sz="2100" dirty="0"/>
              <a:t> to </a:t>
            </a:r>
            <a:r>
              <a:rPr lang="en-US" sz="2100" dirty="0">
                <a:solidFill>
                  <a:srgbClr val="C00000"/>
                </a:solidFill>
              </a:rPr>
              <a:t>show</a:t>
            </a:r>
            <a:r>
              <a:rPr lang="en-US" sz="2100" dirty="0"/>
              <a:t> the </a:t>
            </a:r>
            <a:r>
              <a:rPr lang="en-US" sz="2100" dirty="0">
                <a:solidFill>
                  <a:srgbClr val="C00000"/>
                </a:solidFill>
              </a:rPr>
              <a:t>input</a:t>
            </a:r>
            <a:r>
              <a:rPr lang="en-US" sz="2100" dirty="0"/>
              <a:t> data that comes into a system, what </a:t>
            </a:r>
            <a:r>
              <a:rPr lang="en-US" sz="2100" dirty="0">
                <a:solidFill>
                  <a:srgbClr val="C00000"/>
                </a:solidFill>
              </a:rPr>
              <a:t>functions</a:t>
            </a:r>
            <a:r>
              <a:rPr lang="en-US" sz="2100" dirty="0"/>
              <a:t> are </a:t>
            </a:r>
            <a:r>
              <a:rPr lang="en-US" sz="2100" dirty="0">
                <a:solidFill>
                  <a:srgbClr val="C00000"/>
                </a:solidFill>
              </a:rPr>
              <a:t>applied</a:t>
            </a:r>
            <a:r>
              <a:rPr lang="en-US" sz="2100" dirty="0"/>
              <a:t> to that data to do transformations, and what resulting </a:t>
            </a:r>
            <a:r>
              <a:rPr lang="en-US" sz="2100" dirty="0">
                <a:solidFill>
                  <a:srgbClr val="C00000"/>
                </a:solidFill>
              </a:rPr>
              <a:t>output</a:t>
            </a:r>
            <a:r>
              <a:rPr lang="en-US" sz="2100" dirty="0"/>
              <a:t> data are produced.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29634" y="5170031"/>
            <a:ext cx="738664" cy="131111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b="1" dirty="0"/>
              <a:t>Data Flow Diagram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74530" y="5170031"/>
            <a:ext cx="1308300" cy="1311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9835573" y="4645002"/>
            <a:ext cx="738664" cy="116172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b="1" dirty="0"/>
              <a:t>State Diagram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0574237" y="4645002"/>
            <a:ext cx="1365214" cy="11617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" b="10382"/>
          <a:stretch/>
        </p:blipFill>
        <p:spPr>
          <a:xfrm>
            <a:off x="10716007" y="4768953"/>
            <a:ext cx="1109641" cy="9164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24" b="5883"/>
          <a:stretch/>
        </p:blipFill>
        <p:spPr>
          <a:xfrm>
            <a:off x="7297005" y="5436146"/>
            <a:ext cx="1039710" cy="8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8" grpId="0" animBg="1"/>
      <p:bldP spid="30" grpId="0"/>
      <p:bldP spid="43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35" grpId="0"/>
      <p:bldP spid="36" grpId="0" animBg="1"/>
      <p:bldP spid="38" grpId="0" animBg="1"/>
      <p:bldP spid="40" grpId="0"/>
      <p:bldP spid="41" grpId="0" animBg="1"/>
      <p:bldP spid="42" grpId="0" animBg="1"/>
      <p:bldP spid="53" grpId="0" animBg="1"/>
      <p:bldP spid="5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Characteristics of a Good SRS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114887"/>
          </a:xfrm>
        </p:spPr>
        <p:txBody>
          <a:bodyPr/>
          <a:lstStyle/>
          <a:p>
            <a:r>
              <a:rPr lang="en-IN" altLang="en-US" dirty="0"/>
              <a:t>SRS should be </a:t>
            </a:r>
            <a:r>
              <a:rPr lang="en-IN" altLang="en-US" b="1" dirty="0">
                <a:solidFill>
                  <a:srgbClr val="C00000"/>
                </a:solidFill>
              </a:rPr>
              <a:t>accurate, complete, efficient, </a:t>
            </a:r>
            <a:r>
              <a:rPr lang="en-IN" altLang="en-US" dirty="0"/>
              <a:t>and of</a:t>
            </a:r>
            <a:r>
              <a:rPr lang="en-IN" altLang="en-US" b="1" dirty="0">
                <a:solidFill>
                  <a:srgbClr val="C00000"/>
                </a:solidFill>
              </a:rPr>
              <a:t> high quality, </a:t>
            </a:r>
            <a:r>
              <a:rPr lang="en-IN" altLang="en-US" dirty="0"/>
              <a:t>so that it does not affect the entire project plan.</a:t>
            </a:r>
          </a:p>
          <a:p>
            <a:r>
              <a:rPr lang="en-IN" altLang="en-US" dirty="0"/>
              <a:t>An SRS is </a:t>
            </a:r>
            <a:r>
              <a:rPr lang="en-IN" altLang="en-US" b="1" dirty="0">
                <a:solidFill>
                  <a:srgbClr val="C00000"/>
                </a:solidFill>
              </a:rPr>
              <a:t>said to be of high quality when </a:t>
            </a:r>
            <a:r>
              <a:rPr lang="en-IN" altLang="en-US" dirty="0"/>
              <a:t>the developer and user </a:t>
            </a:r>
            <a:r>
              <a:rPr lang="en-IN" altLang="en-US" b="1" dirty="0">
                <a:solidFill>
                  <a:srgbClr val="C00000"/>
                </a:solidFill>
              </a:rPr>
              <a:t>easily understand</a:t>
            </a:r>
            <a:r>
              <a:rPr lang="en-IN" altLang="en-US" dirty="0">
                <a:solidFill>
                  <a:srgbClr val="FF0000"/>
                </a:solidFill>
              </a:rPr>
              <a:t> </a:t>
            </a:r>
            <a:r>
              <a:rPr lang="en-IN" altLang="en-US" dirty="0"/>
              <a:t>the prepared document. </a:t>
            </a:r>
          </a:p>
          <a:p>
            <a:r>
              <a:rPr lang="en-IN" altLang="en-US" dirty="0"/>
              <a:t>Characteristics of a Good SRS:</a:t>
            </a:r>
          </a:p>
          <a:p>
            <a:endParaRPr lang="en-IN" alt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2270" y="2978331"/>
            <a:ext cx="188540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Correct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57676" y="3439996"/>
            <a:ext cx="220531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72270" y="3592239"/>
            <a:ext cx="4090724" cy="109732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altLang="en-US" dirty="0"/>
              <a:t>SRS is correct when </a:t>
            </a:r>
            <a:r>
              <a:rPr lang="en-IN" altLang="en-US" dirty="0">
                <a:solidFill>
                  <a:srgbClr val="C00000"/>
                </a:solidFill>
              </a:rPr>
              <a:t>all user requirements are stated</a:t>
            </a:r>
            <a:r>
              <a:rPr lang="en-IN" altLang="en-US" dirty="0">
                <a:solidFill>
                  <a:srgbClr val="FF0000"/>
                </a:solidFill>
              </a:rPr>
              <a:t> </a:t>
            </a:r>
            <a:r>
              <a:rPr lang="en-IN" altLang="en-US" dirty="0"/>
              <a:t>in the requirements document.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20363" y="2978331"/>
            <a:ext cx="188540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Unambiguous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505769" y="3439996"/>
            <a:ext cx="131888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4620363" y="3592239"/>
            <a:ext cx="3204291" cy="15009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altLang="en-US" dirty="0"/>
              <a:t>SRS is unambiguous when </a:t>
            </a:r>
            <a:r>
              <a:rPr lang="en-IN" altLang="en-US" dirty="0">
                <a:solidFill>
                  <a:srgbClr val="C00000"/>
                </a:solidFill>
              </a:rPr>
              <a:t>every stated requirement has only one interpretation</a:t>
            </a:r>
            <a:r>
              <a:rPr lang="en-IN" altLang="en-US" dirty="0"/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15830" y="2978331"/>
            <a:ext cx="188540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Complete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0001236" y="3439996"/>
            <a:ext cx="18337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8115831" y="3553050"/>
            <a:ext cx="3719118" cy="154016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altLang="en-US" dirty="0"/>
              <a:t>SRS is complete when the </a:t>
            </a:r>
            <a:r>
              <a:rPr lang="en-IN" altLang="en-US" dirty="0">
                <a:solidFill>
                  <a:srgbClr val="C00000"/>
                </a:solidFill>
              </a:rPr>
              <a:t>requirements clearly define what the software is required to do</a:t>
            </a:r>
            <a:r>
              <a:rPr lang="en-IN" altLang="en-US" dirty="0"/>
              <a:t>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72270" y="4815682"/>
            <a:ext cx="4090724" cy="111485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altLang="en-US" dirty="0"/>
              <a:t>Note that there is </a:t>
            </a:r>
            <a:r>
              <a:rPr lang="en-IN" altLang="en-US" dirty="0">
                <a:solidFill>
                  <a:srgbClr val="C00000"/>
                </a:solidFill>
              </a:rPr>
              <a:t>no specified tool or procedure to assure the correctness</a:t>
            </a:r>
            <a:r>
              <a:rPr lang="en-IN" altLang="en-US" dirty="0">
                <a:solidFill>
                  <a:schemeClr val="accent2"/>
                </a:solidFill>
              </a:rPr>
              <a:t> </a:t>
            </a:r>
            <a:r>
              <a:rPr lang="en-IN" altLang="en-US" dirty="0"/>
              <a:t>of SRS.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4514563" y="2978331"/>
            <a:ext cx="0" cy="3487782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88388" y="2996261"/>
            <a:ext cx="0" cy="3487782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91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uiExpand="1" build="p"/>
      <p:bldP spid="10" grpId="0" animBg="1"/>
      <p:bldP spid="12" grpId="0" uiExpand="1" build="p"/>
      <p:bldP spid="19" grpId="0" animBg="1"/>
      <p:bldP spid="21" grpId="0" uiExpand="1" build="p"/>
      <p:bldP spid="2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Characteristics of a Good SRS Cont.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7766" y="899587"/>
            <a:ext cx="444342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Ranked for Importance/Stability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53173" y="1361252"/>
            <a:ext cx="484401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167768" y="1461244"/>
            <a:ext cx="6729422" cy="11121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IN" altLang="en-US" dirty="0"/>
              <a:t>All requirements are not equally important, hence </a:t>
            </a:r>
            <a:r>
              <a:rPr lang="en-IN" altLang="en-US" dirty="0">
                <a:solidFill>
                  <a:srgbClr val="C00000"/>
                </a:solidFill>
              </a:rPr>
              <a:t>each requirement is identified to make differences</a:t>
            </a:r>
            <a:r>
              <a:rPr lang="en-IN" altLang="en-US" dirty="0">
                <a:solidFill>
                  <a:srgbClr val="FF0000"/>
                </a:solidFill>
              </a:rPr>
              <a:t> </a:t>
            </a:r>
            <a:r>
              <a:rPr lang="en-IN" altLang="en-US" dirty="0"/>
              <a:t>among other requirements.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70151" y="899587"/>
            <a:ext cx="188540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altLang="en-US" sz="2400" b="1" dirty="0"/>
              <a:t>Modifiable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155557" y="1361252"/>
            <a:ext cx="284660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270151" y="1513494"/>
            <a:ext cx="4732007" cy="1752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IN" altLang="en-US" dirty="0"/>
              <a:t>The requirements of the user can change, hence requirements document should be created in such a manner that those </a:t>
            </a:r>
            <a:r>
              <a:rPr lang="en-IN" altLang="en-US" dirty="0">
                <a:solidFill>
                  <a:srgbClr val="C00000"/>
                </a:solidFill>
              </a:rPr>
              <a:t>changes can be modified easily</a:t>
            </a:r>
            <a:r>
              <a:rPr lang="en-IN" altLang="en-US" dirty="0"/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7767" y="3745315"/>
            <a:ext cx="188540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altLang="en-US" sz="2400" b="1" dirty="0"/>
              <a:t>Traceable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053173" y="4206980"/>
            <a:ext cx="185262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167768" y="4320034"/>
            <a:ext cx="3868656" cy="20938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IN" altLang="en-US" dirty="0"/>
              <a:t>SRS is traceable when the</a:t>
            </a:r>
            <a:r>
              <a:rPr lang="en-IN" altLang="en-US" dirty="0">
                <a:solidFill>
                  <a:srgbClr val="C00000"/>
                </a:solidFill>
              </a:rPr>
              <a:t> source of each requirement is clear</a:t>
            </a:r>
            <a:r>
              <a:rPr lang="en-IN" altLang="en-US" dirty="0">
                <a:solidFill>
                  <a:srgbClr val="FF0000"/>
                </a:solidFill>
              </a:rPr>
              <a:t> </a:t>
            </a:r>
            <a:r>
              <a:rPr lang="en-IN" altLang="en-US" dirty="0"/>
              <a:t>and facilitates the reference of each requirement in future.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51453" y="2642923"/>
            <a:ext cx="6745738" cy="7504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IN" altLang="en-US" dirty="0">
                <a:solidFill>
                  <a:srgbClr val="C00000"/>
                </a:solidFill>
              </a:rPr>
              <a:t>Stability implies the probability of changes</a:t>
            </a:r>
            <a:r>
              <a:rPr lang="en-IN" altLang="en-US" dirty="0">
                <a:solidFill>
                  <a:schemeClr val="accent2"/>
                </a:solidFill>
              </a:rPr>
              <a:t> </a:t>
            </a:r>
            <a:r>
              <a:rPr lang="en-IN" altLang="en-US" dirty="0"/>
              <a:t>in the requirement in future.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78065" y="3745315"/>
            <a:ext cx="188540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altLang="en-US" sz="2400" b="1" dirty="0"/>
              <a:t>Verifiable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63471" y="4206980"/>
            <a:ext cx="20720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4178066" y="4320034"/>
            <a:ext cx="3957406" cy="20938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altLang="en-US" dirty="0"/>
              <a:t>SRS is verifiable when the </a:t>
            </a:r>
            <a:r>
              <a:rPr lang="en-IN" altLang="en-US" dirty="0">
                <a:solidFill>
                  <a:srgbClr val="C00000"/>
                </a:solidFill>
              </a:rPr>
              <a:t>specified requirements can be verified with a cost-effective process</a:t>
            </a:r>
            <a:r>
              <a:rPr lang="en-IN" altLang="en-US" dirty="0">
                <a:solidFill>
                  <a:srgbClr val="FF0000"/>
                </a:solidFill>
              </a:rPr>
              <a:t> </a:t>
            </a:r>
            <a:r>
              <a:rPr lang="en-IN" altLang="en-US" dirty="0"/>
              <a:t>to check whether the final software meets those requirements.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407742" y="3745315"/>
            <a:ext cx="188540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altLang="en-US" sz="2400" b="1" dirty="0"/>
              <a:t>Consistent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0293148" y="4206980"/>
            <a:ext cx="172489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>
          <a:xfrm>
            <a:off x="8407742" y="4320034"/>
            <a:ext cx="3610297" cy="14864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altLang="en-US" dirty="0"/>
              <a:t>SRS is consistent when the </a:t>
            </a:r>
            <a:r>
              <a:rPr lang="en-IN" altLang="en-US" dirty="0">
                <a:solidFill>
                  <a:srgbClr val="C00000"/>
                </a:solidFill>
              </a:rPr>
              <a:t>subsets of individual requirements defined do not conflict</a:t>
            </a:r>
            <a:r>
              <a:rPr lang="en-IN" altLang="en-US" dirty="0">
                <a:solidFill>
                  <a:srgbClr val="FF0000"/>
                </a:solidFill>
              </a:rPr>
              <a:t> </a:t>
            </a:r>
            <a:r>
              <a:rPr lang="en-IN" altLang="en-US" dirty="0"/>
              <a:t>with each other.</a:t>
            </a:r>
            <a:endParaRPr lang="en-US" alt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7096398" y="899587"/>
            <a:ext cx="0" cy="249380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51453" y="3523129"/>
            <a:ext cx="1185070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036424" y="3745315"/>
            <a:ext cx="0" cy="266861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263283" y="3745315"/>
            <a:ext cx="0" cy="266861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65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  <p:bldP spid="10" grpId="0" animBg="1"/>
      <p:bldP spid="12" grpId="0" uiExpand="1" build="p"/>
      <p:bldP spid="13" grpId="0" animBg="1"/>
      <p:bldP spid="15" grpId="0" uiExpand="1" build="p"/>
      <p:bldP spid="16" grpId="0" uiExpand="1" build="p"/>
      <p:bldP spid="26" grpId="0" animBg="1"/>
      <p:bldP spid="28" grpId="0" uiExpand="1" build="p"/>
      <p:bldP spid="30" grpId="0" animBg="1"/>
      <p:bldP spid="3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Problems Without SRS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1179" y="971265"/>
            <a:ext cx="11929641" cy="775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developing the SRS document, the </a:t>
            </a:r>
            <a:r>
              <a:rPr lang="en-US" dirty="0">
                <a:solidFill>
                  <a:srgbClr val="C00000"/>
                </a:solidFill>
              </a:rPr>
              <a:t>system would not be properly implemented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according to customer needs.</a:t>
            </a:r>
          </a:p>
          <a:p>
            <a:r>
              <a:rPr lang="en-US" dirty="0"/>
              <a:t>Software developers would not know whether what they are developing is </a:t>
            </a:r>
            <a:r>
              <a:rPr lang="en-US" dirty="0">
                <a:solidFill>
                  <a:srgbClr val="C00000"/>
                </a:solidFill>
              </a:rPr>
              <a:t>what exactly is required by the customer</a:t>
            </a:r>
            <a:r>
              <a:rPr lang="en-US" dirty="0"/>
              <a:t>.</a:t>
            </a:r>
          </a:p>
          <a:p>
            <a:r>
              <a:rPr lang="en-US" dirty="0"/>
              <a:t>Without SRS, it will be very difficult for the </a:t>
            </a:r>
            <a:r>
              <a:rPr lang="en-US" dirty="0">
                <a:solidFill>
                  <a:srgbClr val="C00000"/>
                </a:solidFill>
              </a:rPr>
              <a:t>maintenance engineers to understand the functionality </a:t>
            </a:r>
            <a:r>
              <a:rPr lang="en-US" dirty="0"/>
              <a:t>of the system.</a:t>
            </a:r>
          </a:p>
          <a:p>
            <a:r>
              <a:rPr lang="en-US" dirty="0"/>
              <a:t>It will be very difficult for </a:t>
            </a:r>
            <a:r>
              <a:rPr lang="en-US" dirty="0">
                <a:solidFill>
                  <a:srgbClr val="C00000"/>
                </a:solidFill>
              </a:rPr>
              <a:t>user document writers to write the users’ manuals properly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without understanding the SRS.</a:t>
            </a:r>
          </a:p>
        </p:txBody>
      </p:sp>
    </p:spTree>
    <p:extLst>
      <p:ext uri="{BB962C8B-B14F-4D97-AF65-F5344CB8AC3E}">
        <p14:creationId xmlns:p14="http://schemas.microsoft.com/office/powerpoint/2010/main" val="13216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Standard Template for writing SRS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5186" y="820783"/>
            <a:ext cx="5570220" cy="5122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b="1" dirty="0"/>
              <a:t>1. Introduction</a:t>
            </a:r>
          </a:p>
          <a:p>
            <a:pPr marL="457200" lvl="1" indent="0">
              <a:buFont typeface="Wingdings 3" panose="05040102010807070707" pitchFamily="18" charset="2"/>
              <a:buNone/>
            </a:pPr>
            <a:r>
              <a:rPr lang="en-IN" dirty="0"/>
              <a:t>1.1 Purpose</a:t>
            </a:r>
          </a:p>
          <a:p>
            <a:pPr marL="457200" lvl="1" indent="0">
              <a:buFont typeface="Wingdings 3" panose="05040102010807070707" pitchFamily="18" charset="2"/>
              <a:buNone/>
            </a:pPr>
            <a:r>
              <a:rPr lang="en-IN" dirty="0"/>
              <a:t>1.2 Document Conventions</a:t>
            </a:r>
          </a:p>
          <a:p>
            <a:pPr marL="457200" lvl="1" indent="0">
              <a:buFont typeface="Wingdings 3" panose="05040102010807070707" pitchFamily="18" charset="2"/>
              <a:buNone/>
            </a:pPr>
            <a:r>
              <a:rPr lang="en-IN" dirty="0"/>
              <a:t>1.3 Intended Audience and Reading Suggestions</a:t>
            </a:r>
          </a:p>
          <a:p>
            <a:pPr marL="457200" lvl="1" indent="0">
              <a:buFont typeface="Wingdings 3" panose="05040102010807070707" pitchFamily="18" charset="2"/>
              <a:buNone/>
            </a:pPr>
            <a:r>
              <a:rPr lang="en-IN" dirty="0"/>
              <a:t>1.4 Project Scope</a:t>
            </a:r>
          </a:p>
          <a:p>
            <a:pPr marL="457200" lvl="1" indent="0">
              <a:buFont typeface="Wingdings 3" panose="05040102010807070707" pitchFamily="18" charset="2"/>
              <a:buNone/>
            </a:pPr>
            <a:r>
              <a:rPr lang="en-IN" dirty="0"/>
              <a:t>1.5 References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IN" b="1" dirty="0"/>
              <a:t>2. Overall Description</a:t>
            </a:r>
          </a:p>
          <a:p>
            <a:pPr marL="457200" lvl="1" indent="0">
              <a:buFont typeface="Wingdings 3" panose="05040102010807070707" pitchFamily="18" charset="2"/>
              <a:buNone/>
            </a:pPr>
            <a:r>
              <a:rPr lang="en-IN" dirty="0"/>
              <a:t>2.1 Product Perspective</a:t>
            </a:r>
          </a:p>
          <a:p>
            <a:pPr marL="457200" lvl="1" indent="0">
              <a:buFont typeface="Wingdings 3" panose="05040102010807070707" pitchFamily="18" charset="2"/>
              <a:buNone/>
            </a:pPr>
            <a:r>
              <a:rPr lang="en-IN" dirty="0"/>
              <a:t>2.2 Product Features</a:t>
            </a:r>
          </a:p>
          <a:p>
            <a:pPr marL="457200" lvl="1" indent="0">
              <a:buFont typeface="Wingdings 3" panose="05040102010807070707" pitchFamily="18" charset="2"/>
              <a:buNone/>
            </a:pPr>
            <a:r>
              <a:rPr lang="en-IN" dirty="0"/>
              <a:t>2.3 User Classes and Characteristics</a:t>
            </a:r>
          </a:p>
          <a:p>
            <a:pPr marL="457200" lvl="1" indent="0">
              <a:buFont typeface="Wingdings 3" panose="05040102010807070707" pitchFamily="18" charset="2"/>
              <a:buNone/>
            </a:pPr>
            <a:r>
              <a:rPr lang="en-IN" dirty="0"/>
              <a:t>2.4 Operating Environment</a:t>
            </a:r>
          </a:p>
          <a:p>
            <a:pPr marL="457200" lvl="1" indent="0">
              <a:buFont typeface="Wingdings 3" panose="05040102010807070707" pitchFamily="18" charset="2"/>
              <a:buNone/>
            </a:pPr>
            <a:r>
              <a:rPr lang="en-IN" dirty="0"/>
              <a:t>2.5 Design and Implementation Constraints</a:t>
            </a:r>
          </a:p>
          <a:p>
            <a:pPr marL="457200" lvl="1" indent="0">
              <a:buNone/>
            </a:pPr>
            <a:r>
              <a:rPr lang="en-IN" dirty="0"/>
              <a:t>2.6 User Documentation</a:t>
            </a:r>
          </a:p>
          <a:p>
            <a:pPr marL="457200" lvl="1" indent="0">
              <a:buNone/>
            </a:pPr>
            <a:r>
              <a:rPr lang="en-IN" dirty="0"/>
              <a:t>2.7 Assumptions and Dependencies</a:t>
            </a:r>
          </a:p>
          <a:p>
            <a:pPr marL="457200" lvl="1" indent="0">
              <a:buFont typeface="Wingdings 3" panose="05040102010807070707" pitchFamily="18" charset="2"/>
              <a:buNone/>
            </a:pPr>
            <a:endParaRPr lang="en-US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6303917" y="820783"/>
            <a:ext cx="6040483" cy="5334000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3. System Features</a:t>
            </a:r>
          </a:p>
          <a:p>
            <a:pPr marL="457200" lvl="1" indent="0">
              <a:buNone/>
            </a:pPr>
            <a:r>
              <a:rPr lang="en-IN" dirty="0"/>
              <a:t>3.1 System Feature 1</a:t>
            </a:r>
          </a:p>
          <a:p>
            <a:pPr marL="457200" lvl="1" indent="0">
              <a:buNone/>
            </a:pPr>
            <a:r>
              <a:rPr lang="en-IN" dirty="0"/>
              <a:t>3.2 System Feature 2 (and so on)</a:t>
            </a:r>
          </a:p>
          <a:p>
            <a:pPr marL="0" indent="0">
              <a:buNone/>
            </a:pPr>
            <a:r>
              <a:rPr lang="en-IN" b="1" dirty="0"/>
              <a:t>4. External Interface Requirements</a:t>
            </a:r>
          </a:p>
          <a:p>
            <a:pPr marL="457200" lvl="1" indent="0">
              <a:buNone/>
            </a:pPr>
            <a:r>
              <a:rPr lang="en-IN" dirty="0"/>
              <a:t>4.1 User Interfaces</a:t>
            </a:r>
          </a:p>
          <a:p>
            <a:pPr marL="457200" lvl="1" indent="0">
              <a:buNone/>
            </a:pPr>
            <a:r>
              <a:rPr lang="en-IN" dirty="0"/>
              <a:t>4.2 Hardware Interfaces</a:t>
            </a:r>
          </a:p>
          <a:p>
            <a:pPr marL="457200" lvl="1" indent="0">
              <a:buNone/>
            </a:pPr>
            <a:r>
              <a:rPr lang="en-IN" dirty="0"/>
              <a:t>4.3 Software Interfaces</a:t>
            </a:r>
          </a:p>
          <a:p>
            <a:pPr marL="457200" lvl="1" indent="0">
              <a:buNone/>
            </a:pPr>
            <a:r>
              <a:rPr lang="en-IN" dirty="0"/>
              <a:t>4.4 Communications Interfaces</a:t>
            </a:r>
          </a:p>
          <a:p>
            <a:pPr marL="0" indent="0">
              <a:buNone/>
            </a:pPr>
            <a:r>
              <a:rPr lang="en-IN" b="1" dirty="0"/>
              <a:t>5. Other </a:t>
            </a:r>
            <a:r>
              <a:rPr lang="en-IN" b="1" dirty="0" err="1"/>
              <a:t>Nonfunctional</a:t>
            </a:r>
            <a:r>
              <a:rPr lang="en-IN" b="1" dirty="0"/>
              <a:t> Requirements</a:t>
            </a:r>
          </a:p>
          <a:p>
            <a:pPr marL="457200" lvl="1" indent="0">
              <a:buNone/>
            </a:pPr>
            <a:r>
              <a:rPr lang="en-IN" dirty="0"/>
              <a:t>5.1 Performance Requirements</a:t>
            </a:r>
          </a:p>
          <a:p>
            <a:pPr marL="457200" lvl="1" indent="0">
              <a:buNone/>
            </a:pPr>
            <a:r>
              <a:rPr lang="en-IN" dirty="0"/>
              <a:t>5.2 Safety Requirements</a:t>
            </a:r>
          </a:p>
          <a:p>
            <a:pPr marL="457200" lvl="1" indent="0">
              <a:buNone/>
            </a:pPr>
            <a:r>
              <a:rPr lang="en-IN" dirty="0"/>
              <a:t>5.3 Security Requirements</a:t>
            </a:r>
          </a:p>
          <a:p>
            <a:pPr marL="457200" lvl="1" indent="0">
              <a:buNone/>
            </a:pPr>
            <a:r>
              <a:rPr lang="en-IN" dirty="0"/>
              <a:t>5.4 Software Quality Attributes</a:t>
            </a:r>
          </a:p>
          <a:p>
            <a:pPr marL="0" indent="0">
              <a:buNone/>
            </a:pPr>
            <a:r>
              <a:rPr lang="en-IN" b="1" dirty="0"/>
              <a:t>6. Other Requirements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43989" y="6118496"/>
            <a:ext cx="91396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200" b="1" dirty="0"/>
              <a:t>Appendix A: Glossary | Appendix B: Analysis Models | Appendix C: Issues List</a:t>
            </a:r>
            <a:endParaRPr lang="en-US" altLang="en-US" sz="22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912288" y="711201"/>
            <a:ext cx="0" cy="5232398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88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-528035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07471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154871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192097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629433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203671"/>
            <a:ext cx="9718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Requirement Engineering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Requirements Specification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Eliciting Requirements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Developing Use case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Requirement Modeling</a:t>
            </a:r>
          </a:p>
        </p:txBody>
      </p:sp>
    </p:spTree>
    <p:extLst>
      <p:ext uri="{BB962C8B-B14F-4D97-AF65-F5344CB8AC3E}">
        <p14:creationId xmlns:p14="http://schemas.microsoft.com/office/powerpoint/2010/main" val="8204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-528035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07471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154871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192097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629433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203671"/>
            <a:ext cx="97185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What is Design?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design work products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Characteristics of good 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Design Models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FURPS quality attributes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Design Concepts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Design Principles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Architectural Design &amp; Styles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Component Level or Procedural 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Cohesion &amp; Coupling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User Interface 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Golden Rules of User Interface 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Web Application Design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9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Design?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248194" y="836024"/>
            <a:ext cx="11704320" cy="509452"/>
          </a:xfrm>
          <a:prstGeom prst="wedgeRoundRectCallout">
            <a:avLst>
              <a:gd name="adj1" fmla="val -44724"/>
              <a:gd name="adj2" fmla="val -11769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meaningful representation</a:t>
            </a:r>
            <a:r>
              <a:rPr lang="en-US" sz="2400" dirty="0"/>
              <a:t> of something to be built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1470299"/>
            <a:ext cx="11647714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2400" dirty="0"/>
              <a:t>It's a </a:t>
            </a:r>
            <a:r>
              <a:rPr lang="en-US" sz="2400" b="1" dirty="0">
                <a:solidFill>
                  <a:srgbClr val="C00000"/>
                </a:solidFill>
              </a:rPr>
              <a:t>process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by which </a:t>
            </a:r>
            <a:r>
              <a:rPr lang="en-US" sz="2400" b="1" dirty="0">
                <a:solidFill>
                  <a:srgbClr val="C00000"/>
                </a:solidFill>
              </a:rPr>
              <a:t>requirements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are </a:t>
            </a:r>
            <a:r>
              <a:rPr lang="en-US" sz="2400" b="1" dirty="0">
                <a:solidFill>
                  <a:srgbClr val="C00000"/>
                </a:solidFill>
              </a:rPr>
              <a:t>translated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into </a:t>
            </a:r>
            <a:r>
              <a:rPr lang="en-US" sz="2400" b="1" dirty="0">
                <a:solidFill>
                  <a:srgbClr val="C00000"/>
                </a:solidFill>
              </a:rPr>
              <a:t>blueprint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for constructing a software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010620"/>
            <a:ext cx="11647714" cy="46166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Blueprint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gives us the</a:t>
            </a:r>
            <a:r>
              <a:rPr lang="en-US" sz="2400" b="1" dirty="0">
                <a:solidFill>
                  <a:srgbClr val="C00000"/>
                </a:solidFill>
              </a:rPr>
              <a:t> holistic view </a:t>
            </a:r>
            <a:r>
              <a:rPr lang="en-US" sz="2400" dirty="0"/>
              <a:t>(entire view) of a </a:t>
            </a:r>
            <a:r>
              <a:rPr lang="en-US" sz="2400" b="1" dirty="0">
                <a:solidFill>
                  <a:srgbClr val="C00000"/>
                </a:solidFill>
              </a:rPr>
              <a:t>software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9" y="4614836"/>
            <a:ext cx="2937935" cy="17960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1111" r="4167" b="26667"/>
          <a:stretch/>
        </p:blipFill>
        <p:spPr>
          <a:xfrm>
            <a:off x="378395" y="2800117"/>
            <a:ext cx="2992344" cy="15959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4482737" y="3169882"/>
            <a:ext cx="1295400" cy="121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557940" y="3348595"/>
            <a:ext cx="11449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/>
              <a:t>SRS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41790" y="3169882"/>
            <a:ext cx="1577820" cy="121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1790" y="3247001"/>
            <a:ext cx="1577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Design</a:t>
            </a:r>
          </a:p>
          <a:p>
            <a:pPr algn="ctr"/>
            <a:r>
              <a:rPr lang="en-US" sz="3000" b="1" dirty="0"/>
              <a:t>Process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971314" y="3169882"/>
            <a:ext cx="1905000" cy="121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971314" y="3247001"/>
            <a:ext cx="1904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Software</a:t>
            </a:r>
          </a:p>
          <a:p>
            <a:pPr algn="ctr"/>
            <a:r>
              <a:rPr lang="en-US" sz="3000" b="1" dirty="0"/>
              <a:t>Design</a:t>
            </a:r>
          </a:p>
        </p:txBody>
      </p:sp>
      <p:cxnSp>
        <p:nvCxnSpPr>
          <p:cNvPr id="23" name="Straight Arrow Connector 22"/>
          <p:cNvCxnSpPr>
            <a:stCxn id="17" idx="3"/>
            <a:endCxn id="19" idx="1"/>
          </p:cNvCxnSpPr>
          <p:nvPr/>
        </p:nvCxnSpPr>
        <p:spPr>
          <a:xfrm>
            <a:off x="5778137" y="3779482"/>
            <a:ext cx="14636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3"/>
            <a:endCxn id="21" idx="1"/>
          </p:cNvCxnSpPr>
          <p:nvPr/>
        </p:nvCxnSpPr>
        <p:spPr>
          <a:xfrm>
            <a:off x="8819610" y="3779482"/>
            <a:ext cx="1151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02437" y="4628833"/>
            <a:ext cx="1793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Problem </a:t>
            </a:r>
          </a:p>
          <a:p>
            <a:pPr algn="ctr"/>
            <a:r>
              <a:rPr lang="en-US" sz="2400" dirty="0"/>
              <a:t>Domain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97679" y="4628833"/>
            <a:ext cx="1252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Solution </a:t>
            </a:r>
          </a:p>
          <a:p>
            <a:pPr algn="ctr"/>
            <a:r>
              <a:rPr lang="en-US" sz="2400" dirty="0"/>
              <a:t>Domain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394600" y="3092763"/>
            <a:ext cx="1460429" cy="137929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50899" y="3089743"/>
            <a:ext cx="1744911" cy="137929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896484" y="3096454"/>
            <a:ext cx="2056030" cy="137929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2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7" grpId="0"/>
      <p:bldP spid="28" grpId="0"/>
      <p:bldP spid="2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Process?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772901" y="3554481"/>
            <a:ext cx="1831644" cy="1905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8589" y="1113971"/>
            <a:ext cx="1850571" cy="18505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8590" y="1580461"/>
            <a:ext cx="1850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Requirement</a:t>
            </a:r>
          </a:p>
          <a:p>
            <a:pPr algn="ctr"/>
            <a:r>
              <a:rPr lang="en-US" sz="2400" b="1" dirty="0"/>
              <a:t>Engineering</a:t>
            </a:r>
          </a:p>
        </p:txBody>
      </p:sp>
      <p:sp>
        <p:nvSpPr>
          <p:cNvPr id="7" name="Folded Corner 6"/>
          <p:cNvSpPr/>
          <p:nvPr/>
        </p:nvSpPr>
        <p:spPr>
          <a:xfrm flipH="1">
            <a:off x="3789469" y="1187056"/>
            <a:ext cx="1447800" cy="15240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/>
          <p:cNvSpPr/>
          <p:nvPr/>
        </p:nvSpPr>
        <p:spPr>
          <a:xfrm flipH="1">
            <a:off x="3637069" y="1276715"/>
            <a:ext cx="1447800" cy="1524000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13269" y="1563885"/>
            <a:ext cx="1229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Analysis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526685" y="1758556"/>
            <a:ext cx="821085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30636" y="1080644"/>
            <a:ext cx="1850571" cy="18505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09376" y="1547134"/>
            <a:ext cx="1693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Design</a:t>
            </a:r>
          </a:p>
          <a:p>
            <a:pPr algn="ctr"/>
            <a:r>
              <a:rPr lang="en-US" sz="2400" b="1" dirty="0"/>
              <a:t>Engineering</a:t>
            </a:r>
          </a:p>
        </p:txBody>
      </p:sp>
      <p:sp>
        <p:nvSpPr>
          <p:cNvPr id="13" name="Folded Corner 12"/>
          <p:cNvSpPr/>
          <p:nvPr/>
        </p:nvSpPr>
        <p:spPr>
          <a:xfrm flipH="1">
            <a:off x="9966245" y="1260170"/>
            <a:ext cx="1447800" cy="1524000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 flipH="1">
            <a:off x="9813845" y="1349829"/>
            <a:ext cx="1447800" cy="1524000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982859" y="1636999"/>
            <a:ext cx="1043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Design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8651360" y="1795986"/>
            <a:ext cx="828614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413334" y="1810411"/>
            <a:ext cx="854961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45" y="3783081"/>
            <a:ext cx="1295400" cy="142875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10498223" y="3021081"/>
            <a:ext cx="3810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89" y="3312562"/>
            <a:ext cx="1253134" cy="12531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5230" y="4845659"/>
            <a:ext cx="185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Print for Constructing Software</a:t>
            </a:r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>
          <a:xfrm flipV="1">
            <a:off x="1809423" y="2818060"/>
            <a:ext cx="8004422" cy="112106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ular Callout 23"/>
          <p:cNvSpPr/>
          <p:nvPr/>
        </p:nvSpPr>
        <p:spPr>
          <a:xfrm>
            <a:off x="2832012" y="4683632"/>
            <a:ext cx="3002731" cy="1362355"/>
          </a:xfrm>
          <a:prstGeom prst="wedgeRoundRectCallout">
            <a:avLst>
              <a:gd name="adj1" fmla="val -85267"/>
              <a:gd name="adj2" fmla="val -946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/>
              <a:t>Process involves</a:t>
            </a:r>
          </a:p>
          <a:p>
            <a:pPr algn="ctr"/>
            <a:r>
              <a:rPr lang="en-US" sz="2100" b="1" dirty="0">
                <a:solidFill>
                  <a:srgbClr val="C00000"/>
                </a:solidFill>
              </a:rPr>
              <a:t>Diversification </a:t>
            </a:r>
            <a:r>
              <a:rPr lang="en-US" sz="2100" dirty="0"/>
              <a:t>&amp; </a:t>
            </a:r>
            <a:r>
              <a:rPr lang="en-US" sz="2100" b="1" dirty="0">
                <a:solidFill>
                  <a:srgbClr val="C00000"/>
                </a:solidFill>
              </a:rPr>
              <a:t>Convergence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96172" y="287388"/>
            <a:ext cx="7195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Software </a:t>
            </a:r>
            <a:r>
              <a:rPr lang="en-US" b="1" dirty="0"/>
              <a:t>design</a:t>
            </a:r>
            <a:r>
              <a:rPr lang="en-US" dirty="0"/>
              <a:t> is the </a:t>
            </a:r>
            <a:r>
              <a:rPr lang="en-US" b="1" dirty="0"/>
              <a:t>most creative part</a:t>
            </a:r>
            <a:r>
              <a:rPr lang="en-US" dirty="0"/>
              <a:t> of the development </a:t>
            </a:r>
            <a:r>
              <a:rPr lang="en-US" b="1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4367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9" grpId="0" animBg="1"/>
      <p:bldP spid="21" grpId="0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work products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5266" y="1"/>
            <a:ext cx="5803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Characteristics</a:t>
            </a:r>
            <a:r>
              <a:rPr lang="en-US" sz="3600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of</a:t>
            </a:r>
            <a:r>
              <a:rPr lang="en-US" sz="3600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good</a:t>
            </a:r>
            <a:r>
              <a:rPr lang="en-US" sz="3600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297392" y="12700"/>
            <a:ext cx="0" cy="654525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8925" y="819221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100" dirty="0"/>
              <a:t>For a design to be easily implemented in a conventional programming language, the following items must be designed during the design phase.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392" y="2047126"/>
            <a:ext cx="58365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Different modules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required to implement the design solution.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201392" y="2870433"/>
            <a:ext cx="583655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Control relationship among</a:t>
            </a:r>
            <a:r>
              <a:rPr lang="en-US" sz="2100" dirty="0"/>
              <a:t> the identified </a:t>
            </a:r>
            <a:r>
              <a:rPr lang="en-US" sz="2100" b="1" dirty="0">
                <a:solidFill>
                  <a:srgbClr val="C00000"/>
                </a:solidFill>
              </a:rPr>
              <a:t>modules</a:t>
            </a:r>
            <a:r>
              <a:rPr lang="en-US" sz="2100" dirty="0"/>
              <a:t>. The relationship is also known as the call relationship or invocation relationship among modules.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201392" y="4016905"/>
            <a:ext cx="583655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Interface among</a:t>
            </a:r>
            <a:r>
              <a:rPr lang="en-US" sz="2100" dirty="0"/>
              <a:t> different </a:t>
            </a:r>
            <a:r>
              <a:rPr lang="en-US" sz="2100" b="1" dirty="0">
                <a:solidFill>
                  <a:srgbClr val="C00000"/>
                </a:solidFill>
              </a:rPr>
              <a:t>modules</a:t>
            </a:r>
            <a:r>
              <a:rPr lang="en-US" sz="2100" dirty="0"/>
              <a:t>. The interface among different modules identifies the exact data items exchanged among the modules.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1392" y="5163377"/>
            <a:ext cx="58365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Algorithms </a:t>
            </a:r>
            <a:r>
              <a:rPr lang="en-US" sz="2100" dirty="0"/>
              <a:t>required </a:t>
            </a:r>
            <a:r>
              <a:rPr lang="en-US" sz="2100" b="1" dirty="0">
                <a:solidFill>
                  <a:srgbClr val="C00000"/>
                </a:solidFill>
              </a:rPr>
              <a:t>to implement</a:t>
            </a:r>
            <a:r>
              <a:rPr lang="en-US" sz="2100" dirty="0"/>
              <a:t> each individual </a:t>
            </a:r>
            <a:r>
              <a:rPr lang="en-US" sz="2100" b="1" dirty="0">
                <a:solidFill>
                  <a:srgbClr val="C00000"/>
                </a:solidFill>
              </a:rPr>
              <a:t>module</a:t>
            </a:r>
            <a:r>
              <a:rPr lang="en-US" sz="21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1392" y="5986683"/>
            <a:ext cx="5836550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Data structures of </a:t>
            </a:r>
            <a:r>
              <a:rPr lang="en-US" sz="2100" dirty="0"/>
              <a:t>the individual </a:t>
            </a:r>
            <a:r>
              <a:rPr lang="en-US" sz="2100" b="1" dirty="0">
                <a:solidFill>
                  <a:srgbClr val="C00000"/>
                </a:solidFill>
              </a:rPr>
              <a:t>modules</a:t>
            </a:r>
            <a:r>
              <a:rPr lang="en-US" sz="2100" dirty="0"/>
              <a:t>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388808" y="819221"/>
            <a:ext cx="5658049" cy="4452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design must </a:t>
            </a:r>
            <a:r>
              <a:rPr lang="en-US" b="1" dirty="0">
                <a:solidFill>
                  <a:srgbClr val="C00000"/>
                </a:solidFill>
              </a:rPr>
              <a:t>implement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all explicit requirements</a:t>
            </a:r>
            <a:r>
              <a:rPr lang="en-US" dirty="0"/>
              <a:t> available in requirement model</a:t>
            </a:r>
          </a:p>
          <a:p>
            <a:r>
              <a:rPr lang="en-US" dirty="0"/>
              <a:t>The design must </a:t>
            </a:r>
            <a:r>
              <a:rPr lang="en-US" b="1" dirty="0">
                <a:solidFill>
                  <a:srgbClr val="C00000"/>
                </a:solidFill>
              </a:rPr>
              <a:t>accommodate all implicit requirements</a:t>
            </a:r>
            <a:r>
              <a:rPr lang="en-US" dirty="0"/>
              <a:t> given by stakeholders</a:t>
            </a:r>
          </a:p>
          <a:p>
            <a:r>
              <a:rPr lang="en-US" dirty="0"/>
              <a:t>The design must be</a:t>
            </a:r>
            <a:r>
              <a:rPr lang="en-US" b="1" dirty="0">
                <a:solidFill>
                  <a:srgbClr val="C00000"/>
                </a:solidFill>
              </a:rPr>
              <a:t> readable</a:t>
            </a:r>
            <a:r>
              <a:rPr lang="en-US" dirty="0"/>
              <a:t> &amp; </a:t>
            </a:r>
            <a:r>
              <a:rPr lang="en-US" b="1" dirty="0">
                <a:solidFill>
                  <a:srgbClr val="C00000"/>
                </a:solidFill>
              </a:rPr>
              <a:t>understandable</a:t>
            </a:r>
          </a:p>
          <a:p>
            <a:r>
              <a:rPr lang="en-US" dirty="0"/>
              <a:t>The good design should </a:t>
            </a:r>
            <a:r>
              <a:rPr lang="en-US" b="1" dirty="0">
                <a:solidFill>
                  <a:srgbClr val="C00000"/>
                </a:solidFill>
              </a:rPr>
              <a:t>provide complete picture of the software</a:t>
            </a:r>
            <a:r>
              <a:rPr lang="en-US" dirty="0"/>
              <a:t>, addressing the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functional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behavioral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domains.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22" y="4761361"/>
            <a:ext cx="2767116" cy="18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79321" y="936847"/>
            <a:ext cx="11554092" cy="1038812"/>
          </a:xfrm>
          <a:prstGeom prst="wedgeRoundRectCallout">
            <a:avLst>
              <a:gd name="adj1" fmla="val -40208"/>
              <a:gd name="adj2" fmla="val -93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The beginning of </a:t>
            </a:r>
            <a:r>
              <a:rPr lang="en-US" sz="2400" b="1" dirty="0">
                <a:solidFill>
                  <a:srgbClr val="C00000"/>
                </a:solidFill>
              </a:rPr>
              <a:t>wisdom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for a </a:t>
            </a:r>
            <a:r>
              <a:rPr lang="en-US" sz="2400" b="1" dirty="0">
                <a:solidFill>
                  <a:srgbClr val="C00000"/>
                </a:solidFill>
              </a:rPr>
              <a:t>software engineer</a:t>
            </a:r>
            <a:r>
              <a:rPr lang="en-US" sz="2400" dirty="0"/>
              <a:t> is to </a:t>
            </a:r>
            <a:r>
              <a:rPr lang="en-US" sz="2400" b="1" dirty="0">
                <a:solidFill>
                  <a:srgbClr val="C00000"/>
                </a:solidFill>
              </a:rPr>
              <a:t>recognize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difference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between </a:t>
            </a:r>
            <a:r>
              <a:rPr lang="en-US" sz="2400" b="1" dirty="0">
                <a:solidFill>
                  <a:srgbClr val="C00000"/>
                </a:solidFill>
              </a:rPr>
              <a:t>getting program to work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getting it right</a:t>
            </a:r>
          </a:p>
          <a:p>
            <a:pPr algn="ctr"/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79320" y="2381007"/>
            <a:ext cx="2638841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Fundamental software design </a:t>
            </a:r>
            <a:r>
              <a:rPr lang="en-US" sz="2400" dirty="0"/>
              <a:t>concepts </a:t>
            </a:r>
            <a:r>
              <a:rPr lang="en-US" sz="2400" dirty="0">
                <a:solidFill>
                  <a:srgbClr val="BF2323"/>
                </a:solidFill>
              </a:rPr>
              <a:t>provide</a:t>
            </a:r>
            <a:r>
              <a:rPr lang="en-US" sz="2400" dirty="0"/>
              <a:t> the necessary </a:t>
            </a:r>
            <a:r>
              <a:rPr lang="en-US" sz="2400" dirty="0">
                <a:solidFill>
                  <a:srgbClr val="BF2323"/>
                </a:solidFill>
              </a:rPr>
              <a:t>framework</a:t>
            </a:r>
          </a:p>
          <a:p>
            <a:pPr algn="ctr"/>
            <a:r>
              <a:rPr lang="en-US" sz="2400" dirty="0"/>
              <a:t>for </a:t>
            </a:r>
          </a:p>
          <a:p>
            <a:pPr algn="ctr"/>
            <a:r>
              <a:rPr lang="en-US" sz="2400" b="1" dirty="0">
                <a:solidFill>
                  <a:srgbClr val="BF2323"/>
                </a:solidFill>
              </a:rPr>
              <a:t>“getting it right.”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68841" y="2381007"/>
            <a:ext cx="846457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Each design concept helps to answer the following questions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368840" y="3007390"/>
            <a:ext cx="84645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What criteria can be used to </a:t>
            </a:r>
            <a:r>
              <a:rPr lang="en-US" sz="2400" dirty="0">
                <a:solidFill>
                  <a:srgbClr val="C00000"/>
                </a:solidFill>
              </a:rPr>
              <a:t>partition software into individual components</a:t>
            </a:r>
            <a:r>
              <a:rPr lang="en-US" sz="2400" dirty="0"/>
              <a:t>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How is </a:t>
            </a:r>
            <a:r>
              <a:rPr lang="en-US" sz="2400" dirty="0">
                <a:solidFill>
                  <a:srgbClr val="C00000"/>
                </a:solidFill>
              </a:rPr>
              <a:t>function or data structure</a:t>
            </a:r>
            <a:r>
              <a:rPr lang="en-US" sz="2400" dirty="0"/>
              <a:t> detail </a:t>
            </a:r>
            <a:r>
              <a:rPr lang="en-US" sz="2400" dirty="0">
                <a:solidFill>
                  <a:srgbClr val="C00000"/>
                </a:solidFill>
              </a:rPr>
              <a:t>separated from a conceptual representation</a:t>
            </a:r>
            <a:r>
              <a:rPr lang="en-US" sz="2400" dirty="0"/>
              <a:t> of the software?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What uniform criteria </a:t>
            </a:r>
            <a:r>
              <a:rPr lang="en-US" sz="2400" dirty="0">
                <a:solidFill>
                  <a:srgbClr val="C00000"/>
                </a:solidFill>
              </a:rPr>
              <a:t>define the technical quality </a:t>
            </a:r>
            <a:r>
              <a:rPr lang="en-US" sz="2400" dirty="0"/>
              <a:t>of a software design?</a:t>
            </a:r>
          </a:p>
        </p:txBody>
      </p:sp>
    </p:spTree>
    <p:extLst>
      <p:ext uri="{BB962C8B-B14F-4D97-AF65-F5344CB8AC3E}">
        <p14:creationId xmlns:p14="http://schemas.microsoft.com/office/powerpoint/2010/main" val="268288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27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D58D-43C4-535C-FD08-A17EAF72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 Software Design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8BF4-F894-2BD1-3CD4-5FFA7BBAE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Abstraction</a:t>
            </a:r>
            <a:r>
              <a:rPr lang="en-IN" dirty="0"/>
              <a:t> - Hide Irrelevant data</a:t>
            </a:r>
          </a:p>
          <a:p>
            <a:r>
              <a:rPr lang="en-IN" b="1" dirty="0">
                <a:solidFill>
                  <a:srgbClr val="C00000"/>
                </a:solidFill>
              </a:rPr>
              <a:t>Modularity</a:t>
            </a:r>
            <a:r>
              <a:rPr lang="en-IN" dirty="0"/>
              <a:t> - subdivide the system</a:t>
            </a:r>
          </a:p>
          <a:p>
            <a:r>
              <a:rPr lang="en-US" b="1" dirty="0">
                <a:solidFill>
                  <a:srgbClr val="C00000"/>
                </a:solidFill>
              </a:rPr>
              <a:t>Architecture</a:t>
            </a:r>
            <a:r>
              <a:rPr lang="en-US" dirty="0"/>
              <a:t> - design a structure of something </a:t>
            </a:r>
            <a:r>
              <a:rPr lang="en-IN" dirty="0"/>
              <a:t> </a:t>
            </a:r>
          </a:p>
          <a:p>
            <a:r>
              <a:rPr lang="en-IN" b="1" dirty="0">
                <a:solidFill>
                  <a:srgbClr val="C00000"/>
                </a:solidFill>
              </a:rPr>
              <a:t>Refinement</a:t>
            </a:r>
            <a:r>
              <a:rPr lang="en-IN" dirty="0"/>
              <a:t> - removes impurities</a:t>
            </a:r>
          </a:p>
          <a:p>
            <a:r>
              <a:rPr lang="en-IN" b="1" dirty="0">
                <a:solidFill>
                  <a:srgbClr val="C00000"/>
                </a:solidFill>
              </a:rPr>
              <a:t>Pattern</a:t>
            </a:r>
            <a:r>
              <a:rPr lang="en-IN" dirty="0"/>
              <a:t> - a Repeated form</a:t>
            </a:r>
          </a:p>
          <a:p>
            <a:r>
              <a:rPr lang="en-US" b="1" dirty="0">
                <a:solidFill>
                  <a:srgbClr val="C00000"/>
                </a:solidFill>
              </a:rPr>
              <a:t>Information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Hiding</a:t>
            </a:r>
            <a:r>
              <a:rPr lang="en-US" dirty="0"/>
              <a:t> - Hide the Information so that it cannot be accessed by an unwanted party</a:t>
            </a:r>
          </a:p>
          <a:p>
            <a:r>
              <a:rPr lang="en-IN" b="1" dirty="0">
                <a:solidFill>
                  <a:srgbClr val="C00000"/>
                </a:solidFill>
              </a:rPr>
              <a:t>Refactoring</a:t>
            </a:r>
            <a:r>
              <a:rPr lang="en-IN" dirty="0"/>
              <a:t> - Reconstruct something</a:t>
            </a:r>
          </a:p>
        </p:txBody>
      </p:sp>
    </p:spTree>
    <p:extLst>
      <p:ext uri="{BB962C8B-B14F-4D97-AF65-F5344CB8AC3E}">
        <p14:creationId xmlns:p14="http://schemas.microsoft.com/office/powerpoint/2010/main" val="62400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3082" y="781958"/>
            <a:ext cx="6356227" cy="46264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Has great </a:t>
            </a:r>
            <a:r>
              <a:rPr lang="en-US" b="1" dirty="0">
                <a:solidFill>
                  <a:srgbClr val="C00000"/>
                </a:solidFill>
              </a:rPr>
              <a:t>impact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rgbClr val="C00000"/>
                </a:solidFill>
              </a:rPr>
              <a:t>testing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maintenance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3848149" y="2486827"/>
            <a:ext cx="4800600" cy="3352800"/>
          </a:xfrm>
          <a:prstGeom prst="triangl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30808" y="5361437"/>
            <a:ext cx="2435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Data/Class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7528" y="4823447"/>
            <a:ext cx="276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Architectural 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21568" y="4252072"/>
            <a:ext cx="2253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Interface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5054" y="3381302"/>
            <a:ext cx="1450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Procedural</a:t>
            </a:r>
          </a:p>
          <a:p>
            <a:pPr algn="ctr"/>
            <a:r>
              <a:rPr lang="en-US" sz="2200" b="1" dirty="0"/>
              <a:t>Design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026265" y="4218312"/>
            <a:ext cx="2479484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10149" y="4772827"/>
            <a:ext cx="3276600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18132" y="5317244"/>
            <a:ext cx="4049617" cy="0"/>
          </a:xfrm>
          <a:prstGeom prst="lin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45146" y="4199445"/>
            <a:ext cx="453476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17741" y="4772827"/>
            <a:ext cx="406216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85316" y="5300423"/>
            <a:ext cx="369459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71036" y="5823102"/>
            <a:ext cx="330887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82381" y="5400571"/>
            <a:ext cx="14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Data Structure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69247" y="486717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Relationship among structural elements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90361" y="4293789"/>
            <a:ext cx="278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Human computer interaction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35072" y="3751467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Procedural description of Software components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82603" y="304727"/>
            <a:ext cx="7379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It is </a:t>
            </a:r>
            <a:r>
              <a:rPr lang="en-US" b="1" dirty="0">
                <a:solidFill>
                  <a:srgbClr val="C00000"/>
                </a:solidFill>
              </a:rPr>
              <a:t>creative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activity. It is most </a:t>
            </a:r>
            <a:r>
              <a:rPr lang="en-US" b="1" dirty="0">
                <a:solidFill>
                  <a:srgbClr val="C00000"/>
                </a:solidFill>
              </a:rPr>
              <a:t>critical activity</a:t>
            </a:r>
            <a:r>
              <a:rPr lang="en-US" dirty="0"/>
              <a:t> during system development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13" y="1173533"/>
            <a:ext cx="343824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Scenario-based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cases -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Use-case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Activity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Swimlane</a:t>
            </a:r>
            <a:r>
              <a:rPr lang="en-US" dirty="0"/>
              <a:t> diagrams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723082" y="1315329"/>
            <a:ext cx="635622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Design document forms </a:t>
            </a:r>
            <a:r>
              <a:rPr lang="en-US" sz="2400" b="1" dirty="0">
                <a:solidFill>
                  <a:srgbClr val="C00000"/>
                </a:solidFill>
              </a:rPr>
              <a:t>reference for later phases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013" y="2750253"/>
            <a:ext cx="3438240" cy="12926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Flow-oriented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flow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Control-flow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Processing narratives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013" y="4039850"/>
            <a:ext cx="343824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Behavioral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 diagrams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013" y="5045710"/>
            <a:ext cx="343824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Class-based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Collabortion</a:t>
            </a:r>
            <a:r>
              <a:rPr lang="en-US" dirty="0"/>
              <a:t> diagrams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013" y="733832"/>
            <a:ext cx="343824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Analysis Models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48" name="Straight Arrow Connector 47"/>
          <p:cNvCxnSpPr>
            <a:stCxn id="41" idx="3"/>
          </p:cNvCxnSpPr>
          <p:nvPr/>
        </p:nvCxnSpPr>
        <p:spPr>
          <a:xfrm>
            <a:off x="3505253" y="1958363"/>
            <a:ext cx="1362275" cy="2512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3"/>
          </p:cNvCxnSpPr>
          <p:nvPr/>
        </p:nvCxnSpPr>
        <p:spPr>
          <a:xfrm>
            <a:off x="3505253" y="3396584"/>
            <a:ext cx="2009801" cy="86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3" idx="3"/>
          </p:cNvCxnSpPr>
          <p:nvPr/>
        </p:nvCxnSpPr>
        <p:spPr>
          <a:xfrm>
            <a:off x="3505253" y="3396584"/>
            <a:ext cx="1362275" cy="1073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3" idx="3"/>
          </p:cNvCxnSpPr>
          <p:nvPr/>
        </p:nvCxnSpPr>
        <p:spPr>
          <a:xfrm>
            <a:off x="3505253" y="3396584"/>
            <a:ext cx="921604" cy="1649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4" idx="3"/>
          </p:cNvCxnSpPr>
          <p:nvPr/>
        </p:nvCxnSpPr>
        <p:spPr>
          <a:xfrm flipV="1">
            <a:off x="3505253" y="3483429"/>
            <a:ext cx="2009801" cy="1064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4" idx="3"/>
          </p:cNvCxnSpPr>
          <p:nvPr/>
        </p:nvCxnSpPr>
        <p:spPr>
          <a:xfrm flipV="1">
            <a:off x="3505253" y="4470401"/>
            <a:ext cx="1277350" cy="77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5" idx="3"/>
          </p:cNvCxnSpPr>
          <p:nvPr/>
        </p:nvCxnSpPr>
        <p:spPr>
          <a:xfrm flipV="1">
            <a:off x="3505253" y="5045710"/>
            <a:ext cx="921604" cy="7848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5" idx="3"/>
          </p:cNvCxnSpPr>
          <p:nvPr/>
        </p:nvCxnSpPr>
        <p:spPr>
          <a:xfrm flipV="1">
            <a:off x="3505253" y="5573486"/>
            <a:ext cx="500690" cy="257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  <p:bldP spid="6" grpId="0"/>
      <p:bldP spid="7" grpId="0"/>
      <p:bldP spid="8" grpId="0"/>
      <p:bldP spid="16" grpId="0"/>
      <p:bldP spid="17" grpId="0"/>
      <p:bldP spid="18" grpId="0"/>
      <p:bldP spid="1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Models Cont.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376793" y="1300366"/>
            <a:ext cx="2552700" cy="44289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2420" y="1347041"/>
            <a:ext cx="3155709" cy="5022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185510" y="1357220"/>
            <a:ext cx="2744646" cy="50121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5171" y="1352188"/>
            <a:ext cx="2758072" cy="50171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5170" y="890780"/>
            <a:ext cx="275807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Data Design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3" y="1589464"/>
            <a:ext cx="1398935" cy="139893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185508" y="899161"/>
            <a:ext cx="274464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Architectural Design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34" y="1401193"/>
            <a:ext cx="1621966" cy="162196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1978" y="3292322"/>
            <a:ext cx="26539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 </a:t>
            </a:r>
            <a:r>
              <a:rPr lang="en-US" sz="2400" b="1" dirty="0"/>
              <a:t>transforms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class models</a:t>
            </a:r>
            <a:r>
              <a:rPr lang="en-US" sz="2400" dirty="0"/>
              <a:t> into</a:t>
            </a:r>
            <a:r>
              <a:rPr lang="en-US" sz="2400" b="1" dirty="0">
                <a:solidFill>
                  <a:srgbClr val="C00000"/>
                </a:solidFill>
              </a:rPr>
              <a:t> design class</a:t>
            </a:r>
            <a:r>
              <a:rPr lang="en-US" sz="2400" dirty="0"/>
              <a:t> realization and </a:t>
            </a:r>
            <a:r>
              <a:rPr lang="en-US" sz="2400" b="1" dirty="0">
                <a:solidFill>
                  <a:srgbClr val="C00000"/>
                </a:solidFill>
              </a:rPr>
              <a:t>prepares data structure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C00000"/>
                </a:solidFill>
              </a:rPr>
              <a:t>data design</a:t>
            </a:r>
            <a:r>
              <a:rPr lang="en-US" sz="2400" dirty="0"/>
              <a:t>) required to implement the software.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07978" y="3292322"/>
            <a:ext cx="24877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 </a:t>
            </a:r>
            <a:r>
              <a:rPr lang="en-US" sz="2400" b="1" dirty="0">
                <a:solidFill>
                  <a:srgbClr val="C00000"/>
                </a:solidFill>
              </a:rPr>
              <a:t>defines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relationship between</a:t>
            </a:r>
            <a:r>
              <a:rPr lang="en-US" sz="2400" dirty="0"/>
              <a:t> major </a:t>
            </a:r>
            <a:r>
              <a:rPr lang="en-US" sz="2400" b="1" dirty="0">
                <a:solidFill>
                  <a:srgbClr val="C00000"/>
                </a:solidFill>
              </a:rPr>
              <a:t>structural elements</a:t>
            </a:r>
            <a:r>
              <a:rPr lang="en-US" sz="2400" dirty="0"/>
              <a:t> of the software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82420" y="886978"/>
            <a:ext cx="3155709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Interface Design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2" b="6625"/>
          <a:stretch/>
        </p:blipFill>
        <p:spPr>
          <a:xfrm>
            <a:off x="6925578" y="1524420"/>
            <a:ext cx="1558879" cy="13498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252882" y="3292322"/>
            <a:ext cx="282388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It defines </a:t>
            </a:r>
            <a:r>
              <a:rPr lang="en-US" sz="2400" b="1" dirty="0">
                <a:solidFill>
                  <a:srgbClr val="C00000"/>
                </a:solidFill>
              </a:rPr>
              <a:t>how software communicates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rgbClr val="C00000"/>
                </a:solidFill>
              </a:rPr>
              <a:t>systems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&amp; with </a:t>
            </a:r>
            <a:r>
              <a:rPr lang="en-US" sz="2400" b="1" dirty="0">
                <a:solidFill>
                  <a:srgbClr val="C00000"/>
                </a:solidFill>
              </a:rPr>
              <a:t>humans</a:t>
            </a:r>
            <a:r>
              <a:rPr lang="en-US" sz="2400" dirty="0"/>
              <a:t>. An interface implies flow of information &amp; behavior.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376793" y="886978"/>
            <a:ext cx="25527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Procedural Design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637" y="1370568"/>
            <a:ext cx="1240119" cy="124011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9562012" y="2650425"/>
            <a:ext cx="2286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 </a:t>
            </a:r>
            <a:r>
              <a:rPr lang="en-US" sz="2400" b="1" dirty="0">
                <a:solidFill>
                  <a:srgbClr val="C00000"/>
                </a:solidFill>
              </a:rPr>
              <a:t>transforms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structural elements</a:t>
            </a:r>
            <a:r>
              <a:rPr lang="en-US" sz="2400" dirty="0"/>
              <a:t> of software into </a:t>
            </a:r>
            <a:r>
              <a:rPr lang="en-US" sz="2400" b="1" dirty="0">
                <a:solidFill>
                  <a:srgbClr val="C00000"/>
                </a:solidFill>
              </a:rPr>
              <a:t>procedural description</a:t>
            </a:r>
            <a:r>
              <a:rPr lang="en-US" sz="2400" dirty="0"/>
              <a:t> of software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220271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/>
      <p:bldP spid="29" grpId="0"/>
      <p:bldP spid="30" grpId="0" animBg="1"/>
      <p:bldP spid="32" grpId="0"/>
      <p:bldP spid="33" grpId="0" animBg="1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attributes of software 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9209314" y="341869"/>
            <a:ext cx="287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FURPS</a:t>
            </a:r>
            <a:r>
              <a:rPr lang="en-US" dirty="0"/>
              <a:t> quality attributes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662" y="5208105"/>
            <a:ext cx="1167166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Ability to extend program</a:t>
            </a:r>
            <a:r>
              <a:rPr lang="en-US" sz="2400" dirty="0"/>
              <a:t>, adaptability, serviceability, testability, compatibility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8498" y="3325448"/>
            <a:ext cx="543482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measured by </a:t>
            </a:r>
            <a:r>
              <a:rPr lang="en-US" sz="2400" b="1" dirty="0">
                <a:solidFill>
                  <a:srgbClr val="C00000"/>
                </a:solidFill>
              </a:rPr>
              <a:t>processing speed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response time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resource consumption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throughput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257" y="3325448"/>
            <a:ext cx="593706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assessed by measuring </a:t>
            </a:r>
            <a:r>
              <a:rPr lang="en-US" sz="2400" b="1" dirty="0">
                <a:solidFill>
                  <a:srgbClr val="C00000"/>
                </a:solidFill>
              </a:rPr>
              <a:t>frequency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&amp; </a:t>
            </a:r>
            <a:r>
              <a:rPr lang="en-US" sz="2400" b="1" dirty="0">
                <a:solidFill>
                  <a:srgbClr val="C00000"/>
                </a:solidFill>
              </a:rPr>
              <a:t>severity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C00000"/>
                </a:solidFill>
              </a:rPr>
              <a:t>failures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accuracy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C00000"/>
                </a:solidFill>
              </a:rPr>
              <a:t>outputs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mean-time-of-failure (MTTF)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ability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C00000"/>
                </a:solidFill>
              </a:rPr>
              <a:t>recover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from </a:t>
            </a:r>
            <a:r>
              <a:rPr lang="en-US" sz="2400" b="1" dirty="0">
                <a:solidFill>
                  <a:srgbClr val="C00000"/>
                </a:solidFill>
              </a:rPr>
              <a:t>errors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78498" y="1442791"/>
            <a:ext cx="543482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assessed by considering </a:t>
            </a:r>
            <a:r>
              <a:rPr lang="en-US" sz="2400" b="1" dirty="0">
                <a:solidFill>
                  <a:srgbClr val="C00000"/>
                </a:solidFill>
              </a:rPr>
              <a:t>human factors</a:t>
            </a:r>
            <a:r>
              <a:rPr lang="en-US" sz="2400" dirty="0"/>
              <a:t>, overall </a:t>
            </a:r>
            <a:r>
              <a:rPr lang="en-US" sz="2400" b="1" dirty="0">
                <a:solidFill>
                  <a:srgbClr val="C00000"/>
                </a:solidFill>
              </a:rPr>
              <a:t>aesthetics(UI/UX)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consistency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&amp; </a:t>
            </a:r>
            <a:r>
              <a:rPr lang="en-US" sz="2400" b="1" dirty="0">
                <a:solidFill>
                  <a:srgbClr val="C00000"/>
                </a:solidFill>
              </a:rPr>
              <a:t>documentations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663" y="1474324"/>
            <a:ext cx="593706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assessed by </a:t>
            </a:r>
            <a:r>
              <a:rPr lang="en-US" sz="2400" b="1" dirty="0">
                <a:solidFill>
                  <a:srgbClr val="C00000"/>
                </a:solidFill>
              </a:rPr>
              <a:t>feature set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capabilities of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program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C00000"/>
                </a:solidFill>
              </a:rPr>
              <a:t>generality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the </a:t>
            </a:r>
            <a:r>
              <a:rPr lang="en-US" sz="2400" b="1" dirty="0">
                <a:solidFill>
                  <a:srgbClr val="C00000"/>
                </a:solidFill>
              </a:rPr>
              <a:t>functions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&amp; </a:t>
            </a:r>
            <a:r>
              <a:rPr lang="en-US" sz="2400" b="1" dirty="0">
                <a:solidFill>
                  <a:srgbClr val="C00000"/>
                </a:solidFill>
              </a:rPr>
              <a:t>security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overall </a:t>
            </a:r>
            <a:r>
              <a:rPr lang="en-US" sz="2400" b="1" dirty="0">
                <a:solidFill>
                  <a:srgbClr val="C00000"/>
                </a:solidFill>
              </a:rPr>
              <a:t>system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0613" y="956412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Usability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340" y="981126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Functionality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2837912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Reliability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0613" y="2837912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Performance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339" y="4718854"/>
            <a:ext cx="2054103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Supportability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1663" y="1005840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78498" y="981126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257" y="2862626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78498" y="2862626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1662" y="4743568"/>
            <a:ext cx="3850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7199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r>
              <a:rPr lang="en-US" sz="3600" dirty="0"/>
              <a:t> </a:t>
            </a:r>
            <a:r>
              <a:rPr lang="en-US" dirty="0"/>
              <a:t>Principles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0944" y="4535631"/>
            <a:ext cx="2567806" cy="189906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50" y="4541981"/>
            <a:ext cx="3631521" cy="189746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13915" r="2000" b="3228"/>
          <a:stretch/>
        </p:blipFill>
        <p:spPr>
          <a:xfrm>
            <a:off x="795406" y="4660874"/>
            <a:ext cx="1977675" cy="169762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24040" y="4541981"/>
            <a:ext cx="426904" cy="18927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/>
              <a:t>Tunnel Vision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90300" y="4535631"/>
            <a:ext cx="388578" cy="19019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700" b="1" dirty="0"/>
              <a:t>Reinvent the Wheel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040" y="898746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process should </a:t>
            </a:r>
            <a:r>
              <a:rPr lang="en-US" sz="2200" b="1" dirty="0">
                <a:solidFill>
                  <a:srgbClr val="C00000"/>
                </a:solidFill>
              </a:rPr>
              <a:t>not suffer</a:t>
            </a:r>
            <a:r>
              <a:rPr lang="en-US" sz="2200" dirty="0"/>
              <a:t> from </a:t>
            </a:r>
            <a:r>
              <a:rPr lang="en-US" sz="2200" b="1" dirty="0">
                <a:solidFill>
                  <a:srgbClr val="C00000"/>
                </a:solidFill>
              </a:rPr>
              <a:t>“tunnel vision”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040" y="1456262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should be </a:t>
            </a:r>
            <a:r>
              <a:rPr lang="en-US" sz="2200" b="1" dirty="0">
                <a:solidFill>
                  <a:srgbClr val="C00000"/>
                </a:solidFill>
              </a:rPr>
              <a:t>traceable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rgbClr val="C00000"/>
                </a:solidFill>
              </a:rPr>
              <a:t>analysis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124040" y="2013778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should </a:t>
            </a:r>
            <a:r>
              <a:rPr lang="en-US" sz="2200" b="1" dirty="0">
                <a:solidFill>
                  <a:srgbClr val="C00000"/>
                </a:solidFill>
              </a:rPr>
              <a:t>not reinvent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wheel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24040" y="2571294"/>
            <a:ext cx="6854838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should </a:t>
            </a:r>
            <a:r>
              <a:rPr lang="en-US" sz="2200" b="1" dirty="0">
                <a:solidFill>
                  <a:srgbClr val="C00000"/>
                </a:solidFill>
              </a:rPr>
              <a:t>“minimize the intellectual distance”</a:t>
            </a:r>
            <a:r>
              <a:rPr lang="en-US" sz="2200" dirty="0"/>
              <a:t> between the </a:t>
            </a:r>
            <a:r>
              <a:rPr lang="en-US" sz="2200" b="1" dirty="0">
                <a:solidFill>
                  <a:srgbClr val="C00000"/>
                </a:solidFill>
              </a:rPr>
              <a:t>software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C00000"/>
                </a:solidFill>
              </a:rPr>
              <a:t>the real world</a:t>
            </a:r>
            <a:r>
              <a:rPr lang="en-US" sz="2200" dirty="0"/>
              <a:t> problem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4040" y="3467364"/>
            <a:ext cx="6854838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Design should exhibit (</a:t>
            </a:r>
            <a:r>
              <a:rPr lang="en-US" sz="2200" b="1" dirty="0">
                <a:solidFill>
                  <a:srgbClr val="C00000"/>
                </a:solidFill>
              </a:rPr>
              <a:t>present</a:t>
            </a:r>
            <a:r>
              <a:rPr lang="en-US" sz="2200" dirty="0"/>
              <a:t>) </a:t>
            </a:r>
            <a:r>
              <a:rPr lang="en-US" sz="2200" b="1" dirty="0">
                <a:solidFill>
                  <a:srgbClr val="C00000"/>
                </a:solidFill>
              </a:rPr>
              <a:t>uniformity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C00000"/>
                </a:solidFill>
              </a:rPr>
              <a:t>integration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4040" y="4024881"/>
            <a:ext cx="6854838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dirty="0"/>
              <a:t>Design should be </a:t>
            </a:r>
            <a:r>
              <a:rPr lang="en-US" sz="2100" b="1" dirty="0">
                <a:solidFill>
                  <a:srgbClr val="C00000"/>
                </a:solidFill>
              </a:rPr>
              <a:t>structured to accommodate change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137143" y="898746"/>
            <a:ext cx="4873150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dirty="0"/>
              <a:t>Design should be </a:t>
            </a:r>
            <a:r>
              <a:rPr lang="en-US" sz="2100" b="1" dirty="0">
                <a:solidFill>
                  <a:srgbClr val="C00000"/>
                </a:solidFill>
              </a:rPr>
              <a:t>structured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to </a:t>
            </a:r>
            <a:r>
              <a:rPr lang="en-US" sz="2100" b="1" dirty="0">
                <a:solidFill>
                  <a:srgbClr val="C00000"/>
                </a:solidFill>
              </a:rPr>
              <a:t>degrade gently</a:t>
            </a:r>
            <a:r>
              <a:rPr lang="en-US" sz="2100" dirty="0"/>
              <a:t>, even when abnormal data, events, or operating conditions are encountered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37143" y="2149917"/>
            <a:ext cx="4873150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</a:rPr>
              <a:t>Design is not coding, coding is not design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37143" y="2770146"/>
            <a:ext cx="48731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Design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should be </a:t>
            </a:r>
            <a:r>
              <a:rPr lang="en-US" sz="2100" b="1" dirty="0">
                <a:solidFill>
                  <a:srgbClr val="C00000"/>
                </a:solidFill>
              </a:rPr>
              <a:t>assessed for quality </a:t>
            </a:r>
            <a:r>
              <a:rPr lang="en-US" sz="2100" dirty="0"/>
              <a:t>as it is </a:t>
            </a:r>
            <a:r>
              <a:rPr lang="en-US" sz="2100" b="1" dirty="0">
                <a:solidFill>
                  <a:srgbClr val="C00000"/>
                </a:solidFill>
              </a:rPr>
              <a:t>being created</a:t>
            </a:r>
            <a:r>
              <a:rPr lang="en-US" sz="2100" dirty="0"/>
              <a:t>, not after the fact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37143" y="3698152"/>
            <a:ext cx="487315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100" dirty="0"/>
              <a:t>Design should be </a:t>
            </a:r>
            <a:r>
              <a:rPr lang="en-US" sz="2100" b="1" dirty="0">
                <a:solidFill>
                  <a:srgbClr val="C00000"/>
                </a:solidFill>
              </a:rPr>
              <a:t>reviewed to minimize conceptual</a:t>
            </a:r>
            <a:r>
              <a:rPr lang="en-US" sz="2100" dirty="0"/>
              <a:t> (semantic) errors</a:t>
            </a:r>
            <a:endParaRPr lang="en-IN" sz="21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3"/>
          <a:stretch/>
        </p:blipFill>
        <p:spPr>
          <a:xfrm>
            <a:off x="7135421" y="4535631"/>
            <a:ext cx="4876594" cy="158481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133699" y="6005027"/>
            <a:ext cx="2412986" cy="4154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/>
                </a:solidFill>
              </a:rPr>
              <a:t>Coding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46685" y="6005026"/>
            <a:ext cx="2463609" cy="4154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100" dirty="0">
                <a:solidFill>
                  <a:schemeClr val="tx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409884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6" grpId="0" animBg="1"/>
      <p:bldP spid="7" grpId="0" animBg="1"/>
      <p:bldP spid="8" grpId="0" animBg="1"/>
      <p:bldP spid="9" grpId="0" animBg="1"/>
      <p:bldP spid="1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analysis is hard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94" y="3620153"/>
            <a:ext cx="1231020" cy="15387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338821" y="5158929"/>
            <a:ext cx="35147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"Fred" Brooks Jr. </a:t>
            </a:r>
            <a:r>
              <a:rPr lang="en-US" sz="1600" dirty="0"/>
              <a:t>is an American computer architect, software engineer, and computer scientist, best known for managing the development of IBM's System/360 family of computers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48192" y="861197"/>
            <a:ext cx="3605349" cy="2779525"/>
          </a:xfrm>
          <a:prstGeom prst="wedgeRoundRectCallout">
            <a:avLst>
              <a:gd name="adj1" fmla="val -26138"/>
              <a:gd name="adj2" fmla="val 9592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“The </a:t>
            </a:r>
            <a:r>
              <a:rPr lang="en-US" sz="2400" b="1" dirty="0">
                <a:solidFill>
                  <a:srgbClr val="C00000"/>
                </a:solidFill>
              </a:rPr>
              <a:t>hardest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single </a:t>
            </a:r>
            <a:r>
              <a:rPr lang="en-US" sz="2400" b="1" dirty="0">
                <a:solidFill>
                  <a:srgbClr val="C00000"/>
                </a:solidFill>
              </a:rPr>
              <a:t>part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building a software system is </a:t>
            </a:r>
            <a:r>
              <a:rPr lang="en-US" sz="2400" b="1" dirty="0">
                <a:solidFill>
                  <a:srgbClr val="C00000"/>
                </a:solidFill>
              </a:rPr>
              <a:t>deciding what to build</a:t>
            </a:r>
            <a:r>
              <a:rPr lang="en-US" sz="2400" dirty="0"/>
              <a:t>. No part of the work so cripples the</a:t>
            </a:r>
          </a:p>
          <a:p>
            <a:pPr algn="ctr"/>
            <a:r>
              <a:rPr lang="en-US" sz="2400" dirty="0"/>
              <a:t>resulting system if done wrong.”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9123" y="5158929"/>
            <a:ext cx="29130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Capers Jones </a:t>
            </a:r>
            <a:r>
              <a:rPr lang="en-US" dirty="0"/>
              <a:t>is an American specialist in software engineering methodologies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9" y="3661291"/>
            <a:ext cx="1371600" cy="1371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ounded Rectangular Callout 8"/>
          <p:cNvSpPr/>
          <p:nvPr/>
        </p:nvSpPr>
        <p:spPr>
          <a:xfrm>
            <a:off x="4114802" y="861197"/>
            <a:ext cx="3187337" cy="2758956"/>
          </a:xfrm>
          <a:prstGeom prst="wedgeRoundRectCallout">
            <a:avLst>
              <a:gd name="adj1" fmla="val 12747"/>
              <a:gd name="adj2" fmla="val 9828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“The </a:t>
            </a:r>
            <a:r>
              <a:rPr lang="en-US" sz="2400" b="1" dirty="0">
                <a:solidFill>
                  <a:srgbClr val="C00000"/>
                </a:solidFill>
              </a:rPr>
              <a:t>seeds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major software </a:t>
            </a:r>
            <a:r>
              <a:rPr lang="en-US" sz="2400" b="1" dirty="0">
                <a:solidFill>
                  <a:srgbClr val="C00000"/>
                </a:solidFill>
              </a:rPr>
              <a:t>disasters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are usually </a:t>
            </a:r>
            <a:r>
              <a:rPr lang="en-US" sz="2400" b="1" dirty="0">
                <a:solidFill>
                  <a:srgbClr val="C00000"/>
                </a:solidFill>
              </a:rPr>
              <a:t>sown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the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first three months</a:t>
            </a:r>
            <a:r>
              <a:rPr lang="en-US" sz="2400" dirty="0"/>
              <a:t> of commencing the software project.”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628708" y="1472858"/>
            <a:ext cx="4284617" cy="1788792"/>
          </a:xfrm>
          <a:prstGeom prst="wedgeRoundRectCallout">
            <a:avLst>
              <a:gd name="adj1" fmla="val 41362"/>
              <a:gd name="adj2" fmla="val -6230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Tasks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techniques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lead to an </a:t>
            </a:r>
            <a:r>
              <a:rPr lang="en-US" sz="2400" b="1" dirty="0">
                <a:solidFill>
                  <a:srgbClr val="C00000"/>
                </a:solidFill>
              </a:rPr>
              <a:t>understanding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C00000"/>
                </a:solidFill>
              </a:rPr>
              <a:t>requirements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is called </a:t>
            </a:r>
            <a:r>
              <a:rPr lang="en-US" sz="2400" b="1" dirty="0">
                <a:solidFill>
                  <a:srgbClr val="C00000"/>
                </a:solidFill>
              </a:rPr>
              <a:t>requirement engineering</a:t>
            </a:r>
            <a:r>
              <a:rPr lang="en-US" sz="2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64323" y="861197"/>
            <a:ext cx="4413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What is Requirement Engineering?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953" y="3372457"/>
            <a:ext cx="2350414" cy="239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9" grpId="0" animBg="1"/>
      <p:bldP spid="10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Architectural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5" y="3942685"/>
            <a:ext cx="1987984" cy="1987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54"/>
          <a:stretch/>
        </p:blipFill>
        <p:spPr>
          <a:xfrm>
            <a:off x="226017" y="756047"/>
            <a:ext cx="2514600" cy="318924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301670" y="1434966"/>
            <a:ext cx="8636330" cy="2088752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Large systems</a:t>
            </a:r>
            <a:r>
              <a:rPr lang="en-US" dirty="0"/>
              <a:t> are </a:t>
            </a:r>
            <a:r>
              <a:rPr lang="en-US" b="1" dirty="0">
                <a:solidFill>
                  <a:srgbClr val="C00000"/>
                </a:solidFill>
              </a:rPr>
              <a:t>decomposed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into </a:t>
            </a:r>
            <a:r>
              <a:rPr lang="en-US" b="1" dirty="0">
                <a:solidFill>
                  <a:srgbClr val="C00000"/>
                </a:solidFill>
              </a:rPr>
              <a:t>subsystems</a:t>
            </a:r>
            <a:endParaRPr lang="en-IN" b="1" dirty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Sub-systems</a:t>
            </a:r>
            <a:r>
              <a:rPr lang="en-IN" dirty="0"/>
              <a:t> provide</a:t>
            </a:r>
            <a:r>
              <a:rPr lang="en-IN" b="1" dirty="0">
                <a:solidFill>
                  <a:srgbClr val="C00000"/>
                </a:solidFill>
              </a:rPr>
              <a:t> related services</a:t>
            </a:r>
          </a:p>
          <a:p>
            <a:r>
              <a:rPr lang="en-IN" dirty="0"/>
              <a:t>Initial design process includes</a:t>
            </a:r>
          </a:p>
          <a:p>
            <a:pPr lvl="1"/>
            <a:r>
              <a:rPr lang="en-IN" dirty="0"/>
              <a:t>Identifying sub-systems</a:t>
            </a:r>
          </a:p>
          <a:p>
            <a:pPr lvl="1"/>
            <a:r>
              <a:rPr lang="en-US" dirty="0"/>
              <a:t>Establishing a framework for sub-system control and communication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301670" y="4247485"/>
            <a:ext cx="8636330" cy="2088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Stakeholder Communication:</a:t>
            </a:r>
            <a:r>
              <a:rPr lang="en-US" dirty="0"/>
              <a:t> High-level presentation of system</a:t>
            </a:r>
          </a:p>
          <a:p>
            <a:r>
              <a:rPr lang="en-US" b="1" dirty="0">
                <a:solidFill>
                  <a:srgbClr val="C00000"/>
                </a:solidFill>
              </a:rPr>
              <a:t>System Analysis:</a:t>
            </a:r>
            <a:r>
              <a:rPr lang="en-US" dirty="0"/>
              <a:t> Big effect on performance, reliability, maintainability and other –</a:t>
            </a:r>
            <a:r>
              <a:rPr lang="en-US" dirty="0" err="1"/>
              <a:t>ilities</a:t>
            </a:r>
            <a:r>
              <a:rPr lang="en-US" dirty="0"/>
              <a:t> </a:t>
            </a:r>
            <a:r>
              <a:rPr lang="en-US" b="1" dirty="0"/>
              <a:t>(Usability, Maintainability, Scalability, Reliability, Extensibility, Security, Portability)</a:t>
            </a:r>
          </a:p>
          <a:p>
            <a:r>
              <a:rPr lang="en-US" b="1" dirty="0">
                <a:solidFill>
                  <a:srgbClr val="C00000"/>
                </a:solidFill>
              </a:rPr>
              <a:t>Large-scale Reuse:</a:t>
            </a:r>
            <a:r>
              <a:rPr lang="en-US" dirty="0"/>
              <a:t> Similar requirements similar architecture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01670" y="3639373"/>
            <a:ext cx="448343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Why to document the Architecture?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441597" y="4101038"/>
            <a:ext cx="649640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01670" y="857647"/>
            <a:ext cx="448343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Software Architecture &amp; Design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441597" y="1319312"/>
            <a:ext cx="649640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21000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40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29" y="4108830"/>
            <a:ext cx="1512722" cy="11001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77" y="5403332"/>
            <a:ext cx="1103221" cy="11032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3" y="5403332"/>
            <a:ext cx="1100161" cy="11001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10" y="5403332"/>
            <a:ext cx="1100161" cy="110016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05783" y="996434"/>
            <a:ext cx="43154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Data-centered architecture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783" y="1568641"/>
            <a:ext cx="43154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Data-flow architectures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783" y="2140848"/>
            <a:ext cx="431541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Call and return architecture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5783" y="2713055"/>
            <a:ext cx="431541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Object-oriented architecture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7683" y="3285263"/>
            <a:ext cx="431351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Layered architecture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711700" y="7112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10243" y="781734"/>
            <a:ext cx="7258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Each style describes a system category that encompasses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99242" y="1547208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set of components </a:t>
            </a:r>
            <a:r>
              <a:rPr lang="en-US" sz="2400" dirty="0"/>
              <a:t>(Ex., a database, computational modules) that </a:t>
            </a:r>
            <a:r>
              <a:rPr lang="en-US" sz="2400" b="1" dirty="0">
                <a:solidFill>
                  <a:srgbClr val="C00000"/>
                </a:solidFill>
              </a:rPr>
              <a:t>perform a function </a:t>
            </a:r>
            <a:r>
              <a:rPr lang="en-US" sz="2400" dirty="0"/>
              <a:t>required by a system.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99242" y="2595216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/>
              <a:t>A set of </a:t>
            </a:r>
            <a:r>
              <a:rPr lang="en-US" sz="2400" b="1" dirty="0">
                <a:solidFill>
                  <a:srgbClr val="C00000"/>
                </a:solidFill>
              </a:rPr>
              <a:t>connectors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C00000"/>
                </a:solidFill>
              </a:rPr>
              <a:t>enable “communication, coordination and cooperation”</a:t>
            </a:r>
            <a:r>
              <a:rPr lang="en-US" sz="2400" dirty="0"/>
              <a:t> among components.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99242" y="3643224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Constraints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define </a:t>
            </a:r>
            <a:r>
              <a:rPr lang="en-US" sz="2400" b="1" dirty="0">
                <a:solidFill>
                  <a:srgbClr val="C00000"/>
                </a:solidFill>
              </a:rPr>
              <a:t>how components can be integrated</a:t>
            </a:r>
            <a:r>
              <a:rPr lang="en-US" sz="2400" dirty="0"/>
              <a:t> to form the system.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99242" y="4691231"/>
            <a:ext cx="6862558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Semantic models</a:t>
            </a:r>
            <a:r>
              <a:rPr lang="en-US" sz="2400" dirty="0"/>
              <a:t> that enable a designer </a:t>
            </a:r>
            <a:r>
              <a:rPr lang="en-US" sz="2400" b="1" dirty="0">
                <a:solidFill>
                  <a:srgbClr val="C00000"/>
                </a:solidFill>
              </a:rPr>
              <a:t>to understand the overall properties</a:t>
            </a:r>
            <a:r>
              <a:rPr lang="en-US" sz="2400" dirty="0"/>
              <a:t> of a system.</a:t>
            </a:r>
          </a:p>
        </p:txBody>
      </p:sp>
    </p:spTree>
    <p:extLst>
      <p:ext uri="{BB962C8B-B14F-4D97-AF65-F5344CB8AC3E}">
        <p14:creationId xmlns:p14="http://schemas.microsoft.com/office/powerpoint/2010/main" val="9990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9" grpId="0" animBg="1"/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Data-centered architecture style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5" y="863443"/>
            <a:ext cx="6313799" cy="385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74118" y="3938727"/>
            <a:ext cx="49932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That is, client software accesses the data independent of any changes to the data or the actions of other client software.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680933" y="863443"/>
            <a:ext cx="5286478" cy="336565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 data store </a:t>
            </a:r>
            <a:r>
              <a:rPr lang="en-US" dirty="0"/>
              <a:t>(Ex., a file or database) </a:t>
            </a:r>
            <a:r>
              <a:rPr lang="en-US" b="1" dirty="0">
                <a:solidFill>
                  <a:srgbClr val="C00000"/>
                </a:solidFill>
              </a:rPr>
              <a:t>resides at the center</a:t>
            </a:r>
            <a:r>
              <a:rPr lang="en-US" dirty="0"/>
              <a:t> of this architecture and is </a:t>
            </a:r>
            <a:r>
              <a:rPr lang="en-US" b="1" dirty="0">
                <a:solidFill>
                  <a:srgbClr val="C00000"/>
                </a:solidFill>
              </a:rPr>
              <a:t>accessed frequently</a:t>
            </a:r>
            <a:r>
              <a:rPr lang="en-US" dirty="0"/>
              <a:t> by other components.</a:t>
            </a:r>
          </a:p>
          <a:p>
            <a:r>
              <a:rPr lang="en-US" dirty="0"/>
              <a:t>Client </a:t>
            </a:r>
            <a:r>
              <a:rPr lang="en-US" b="1" dirty="0">
                <a:solidFill>
                  <a:srgbClr val="C00000"/>
                </a:solidFill>
              </a:rPr>
              <a:t>software accesses a central repository.</a:t>
            </a:r>
          </a:p>
          <a:p>
            <a:r>
              <a:rPr lang="en-US" dirty="0"/>
              <a:t>In </a:t>
            </a:r>
            <a:r>
              <a:rPr lang="en-US" b="1" dirty="0">
                <a:solidFill>
                  <a:srgbClr val="C00000"/>
                </a:solidFill>
              </a:rPr>
              <a:t>some cases </a:t>
            </a:r>
            <a:r>
              <a:rPr lang="en-US" dirty="0"/>
              <a:t>the data </a:t>
            </a:r>
            <a:r>
              <a:rPr lang="en-US" b="1" dirty="0">
                <a:solidFill>
                  <a:srgbClr val="C00000"/>
                </a:solidFill>
              </a:rPr>
              <a:t>repository is passive</a:t>
            </a:r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5532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Data-flow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4200" y="863444"/>
            <a:ext cx="6396621" cy="5590565"/>
          </a:xfrm>
        </p:spPr>
        <p:txBody>
          <a:bodyPr/>
          <a:lstStyle/>
          <a:p>
            <a:r>
              <a:rPr lang="en-IN" dirty="0"/>
              <a:t>This architecture is applied </a:t>
            </a:r>
            <a:r>
              <a:rPr lang="en-IN" b="1" dirty="0">
                <a:solidFill>
                  <a:srgbClr val="C00000"/>
                </a:solidFill>
              </a:rPr>
              <a:t>when input data are to be transformed</a:t>
            </a:r>
            <a:r>
              <a:rPr lang="en-IN" dirty="0"/>
              <a:t>.</a:t>
            </a:r>
          </a:p>
          <a:p>
            <a:r>
              <a:rPr lang="en-IN" dirty="0"/>
              <a:t>A set of components (called </a:t>
            </a:r>
            <a:r>
              <a:rPr lang="en-IN" b="1" dirty="0">
                <a:solidFill>
                  <a:srgbClr val="C00000"/>
                </a:solidFill>
              </a:rPr>
              <a:t>filters</a:t>
            </a:r>
            <a:r>
              <a:rPr lang="en-IN" dirty="0"/>
              <a:t>) </a:t>
            </a:r>
            <a:r>
              <a:rPr lang="en-IN" b="1" dirty="0">
                <a:solidFill>
                  <a:srgbClr val="C00000"/>
                </a:solidFill>
              </a:rPr>
              <a:t>connected by pipes </a:t>
            </a:r>
            <a:r>
              <a:rPr lang="en-IN" dirty="0"/>
              <a:t>that </a:t>
            </a:r>
            <a:r>
              <a:rPr lang="en-IN" b="1" dirty="0">
                <a:solidFill>
                  <a:srgbClr val="C00000"/>
                </a:solidFill>
              </a:rPr>
              <a:t>transmit data</a:t>
            </a:r>
            <a:r>
              <a:rPr lang="en-IN" dirty="0"/>
              <a:t> from one component to the next.</a:t>
            </a:r>
          </a:p>
          <a:p>
            <a:r>
              <a:rPr lang="en-IN" dirty="0"/>
              <a:t>Each filter works independently of those components upstream and downstream, is designed to </a:t>
            </a:r>
          </a:p>
          <a:p>
            <a:pPr lvl="1"/>
            <a:r>
              <a:rPr lang="en-IN" dirty="0"/>
              <a:t>expect data input of a certain form, and </a:t>
            </a:r>
          </a:p>
          <a:p>
            <a:pPr lvl="1"/>
            <a:r>
              <a:rPr lang="en-IN" dirty="0"/>
              <a:t>produces data output (to the next filter) of a specified form.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9" y="2298700"/>
            <a:ext cx="5223322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5626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Call and return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63444"/>
            <a:ext cx="6726821" cy="5590565"/>
          </a:xfrm>
        </p:spPr>
        <p:txBody>
          <a:bodyPr/>
          <a:lstStyle/>
          <a:p>
            <a:r>
              <a:rPr lang="en-IN" dirty="0"/>
              <a:t>This architectural style </a:t>
            </a:r>
            <a:r>
              <a:rPr lang="en-IN" b="1" dirty="0">
                <a:solidFill>
                  <a:srgbClr val="C00000"/>
                </a:solidFill>
              </a:rPr>
              <a:t>enables a software designer (system architect) to achieve a program structure</a:t>
            </a:r>
            <a:r>
              <a:rPr lang="en-IN" dirty="0">
                <a:solidFill>
                  <a:srgbClr val="E40524"/>
                </a:solidFill>
              </a:rPr>
              <a:t> </a:t>
            </a:r>
            <a:r>
              <a:rPr lang="en-IN" dirty="0"/>
              <a:t>that is relatively easy to modify and scale.</a:t>
            </a:r>
          </a:p>
          <a:p>
            <a:r>
              <a:rPr lang="en-IN" dirty="0"/>
              <a:t>A number of sub styles exist within this category as below.</a:t>
            </a:r>
          </a:p>
          <a:p>
            <a:pPr marL="819150" lvl="1" indent="-457200">
              <a:buFont typeface="+mj-lt"/>
              <a:buAutoNum type="arabicPeriod"/>
            </a:pPr>
            <a:r>
              <a:rPr lang="en-IN" b="1" dirty="0"/>
              <a:t>Main program/subprogram architectures</a:t>
            </a:r>
          </a:p>
          <a:p>
            <a:pPr marL="1120775" lvl="2" indent="-457200"/>
            <a:r>
              <a:rPr lang="en-IN" dirty="0"/>
              <a:t>This classic program structure </a:t>
            </a:r>
            <a:r>
              <a:rPr lang="en-IN" b="1" dirty="0">
                <a:solidFill>
                  <a:srgbClr val="C00000"/>
                </a:solidFill>
              </a:rPr>
              <a:t>decomposes function into a control hierarchy </a:t>
            </a:r>
            <a:r>
              <a:rPr lang="en-IN" dirty="0"/>
              <a:t>where a </a:t>
            </a:r>
            <a:r>
              <a:rPr lang="en-IN" b="1" dirty="0"/>
              <a:t>“main” program invokes a number of program components</a:t>
            </a:r>
            <a:r>
              <a:rPr lang="en-IN" dirty="0"/>
              <a:t>, which in turn may invoke still other components.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b="1" dirty="0"/>
              <a:t>Remote procedure call architectures</a:t>
            </a:r>
          </a:p>
          <a:p>
            <a:pPr marL="1120775" lvl="2" indent="-457200"/>
            <a:r>
              <a:rPr lang="en-IN" dirty="0"/>
              <a:t>The components of a main </a:t>
            </a:r>
            <a:r>
              <a:rPr lang="en-IN" b="1" dirty="0">
                <a:solidFill>
                  <a:srgbClr val="C00000"/>
                </a:solidFill>
              </a:rPr>
              <a:t>program/subprogram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architecture are </a:t>
            </a:r>
            <a:r>
              <a:rPr lang="en-IN" b="1" dirty="0">
                <a:solidFill>
                  <a:srgbClr val="C00000"/>
                </a:solidFill>
              </a:rPr>
              <a:t>distributed across multiple computers</a:t>
            </a:r>
            <a:r>
              <a:rPr lang="en-IN" dirty="0"/>
              <a:t> on a network.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" r="4003"/>
          <a:stretch/>
        </p:blipFill>
        <p:spPr>
          <a:xfrm>
            <a:off x="114300" y="1949830"/>
            <a:ext cx="5094227" cy="253327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2451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4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Object-oriented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components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a system </a:t>
            </a:r>
            <a:r>
              <a:rPr lang="en-US" b="1" dirty="0">
                <a:solidFill>
                  <a:srgbClr val="C00000"/>
                </a:solidFill>
              </a:rPr>
              <a:t>encapsulate data and the operations</a:t>
            </a:r>
            <a:r>
              <a:rPr lang="en-US" dirty="0"/>
              <a:t> that must be applied to manipulate the data.</a:t>
            </a:r>
          </a:p>
          <a:p>
            <a:r>
              <a:rPr lang="en-US" b="1" dirty="0">
                <a:solidFill>
                  <a:srgbClr val="C00000"/>
                </a:solidFill>
              </a:rPr>
              <a:t>Communication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coordination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between components is accomplished </a:t>
            </a:r>
            <a:r>
              <a:rPr lang="en-US" b="1" dirty="0">
                <a:solidFill>
                  <a:srgbClr val="C00000"/>
                </a:solidFill>
              </a:rPr>
              <a:t>via message passing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1944" y="863444"/>
            <a:ext cx="7038878" cy="5590565"/>
          </a:xfrm>
        </p:spPr>
        <p:txBody>
          <a:bodyPr/>
          <a:lstStyle/>
          <a:p>
            <a:r>
              <a:rPr lang="en-US" dirty="0"/>
              <a:t>A number of </a:t>
            </a:r>
            <a:r>
              <a:rPr lang="en-US" b="1" dirty="0">
                <a:solidFill>
                  <a:srgbClr val="C00000"/>
                </a:solidFill>
              </a:rPr>
              <a:t>different layers are defined</a:t>
            </a:r>
            <a:r>
              <a:rPr lang="en-US" dirty="0"/>
              <a:t>, each accomplishing </a:t>
            </a:r>
            <a:r>
              <a:rPr lang="en-US" b="1" dirty="0">
                <a:solidFill>
                  <a:srgbClr val="C00000"/>
                </a:solidFill>
              </a:rPr>
              <a:t>operations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</a:t>
            </a:r>
            <a:r>
              <a:rPr lang="en-US" b="1" dirty="0">
                <a:solidFill>
                  <a:srgbClr val="C00000"/>
                </a:solidFill>
              </a:rPr>
              <a:t>progressively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become </a:t>
            </a:r>
            <a:r>
              <a:rPr lang="en-US" b="1" dirty="0">
                <a:solidFill>
                  <a:srgbClr val="C00000"/>
                </a:solidFill>
              </a:rPr>
              <a:t>closer to the machine instruction</a:t>
            </a:r>
            <a:r>
              <a:rPr lang="en-US" dirty="0"/>
              <a:t> set.</a:t>
            </a:r>
          </a:p>
          <a:p>
            <a:r>
              <a:rPr lang="en-US" dirty="0"/>
              <a:t>At the </a:t>
            </a:r>
            <a:r>
              <a:rPr lang="en-US" b="1" dirty="0">
                <a:solidFill>
                  <a:srgbClr val="C00000"/>
                </a:solidFill>
              </a:rPr>
              <a:t>outer layer</a:t>
            </a:r>
            <a:r>
              <a:rPr lang="en-US" dirty="0"/>
              <a:t>, components service </a:t>
            </a:r>
            <a:r>
              <a:rPr lang="en-US" b="1" dirty="0">
                <a:solidFill>
                  <a:srgbClr val="C00000"/>
                </a:solidFill>
              </a:rPr>
              <a:t>user interface</a:t>
            </a:r>
            <a:r>
              <a:rPr lang="en-US" dirty="0"/>
              <a:t> operations.</a:t>
            </a:r>
          </a:p>
          <a:p>
            <a:r>
              <a:rPr lang="en-US" dirty="0"/>
              <a:t>At the </a:t>
            </a:r>
            <a:r>
              <a:rPr lang="en-US" b="1" dirty="0">
                <a:solidFill>
                  <a:srgbClr val="C00000"/>
                </a:solidFill>
              </a:rPr>
              <a:t>inner layer</a:t>
            </a:r>
            <a:r>
              <a:rPr lang="en-US" dirty="0"/>
              <a:t>, components perform </a:t>
            </a:r>
            <a:r>
              <a:rPr lang="en-US" b="1" dirty="0">
                <a:solidFill>
                  <a:srgbClr val="C00000"/>
                </a:solidFill>
              </a:rPr>
              <a:t>operating system interfacing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Intermediate layers</a:t>
            </a:r>
            <a:r>
              <a:rPr lang="en-US" dirty="0"/>
              <a:t> provide </a:t>
            </a:r>
            <a:r>
              <a:rPr lang="en-US" b="1" dirty="0">
                <a:solidFill>
                  <a:srgbClr val="C00000"/>
                </a:solidFill>
              </a:rPr>
              <a:t>utility services</a:t>
            </a:r>
            <a:r>
              <a:rPr lang="en-US" dirty="0"/>
              <a:t> and application </a:t>
            </a:r>
            <a:r>
              <a:rPr lang="en-US" b="1" dirty="0">
                <a:solidFill>
                  <a:srgbClr val="C00000"/>
                </a:solidFill>
              </a:rPr>
              <a:t>software functions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00200"/>
            <a:ext cx="3918019" cy="3311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826000" y="723901"/>
            <a:ext cx="0" cy="59054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6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Component Level or Procedural Design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85948" y="967919"/>
            <a:ext cx="8586738" cy="515711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Component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a modular, deployable and replaceable part of a system that </a:t>
            </a:r>
            <a:r>
              <a:rPr lang="en-US" b="1" dirty="0">
                <a:solidFill>
                  <a:srgbClr val="C00000"/>
                </a:solidFill>
              </a:rPr>
              <a:t>encapsulates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implementation</a:t>
            </a:r>
            <a:r>
              <a:rPr lang="en-US" dirty="0"/>
              <a:t> and exposes a </a:t>
            </a:r>
            <a:r>
              <a:rPr lang="en-US" dirty="0">
                <a:solidFill>
                  <a:srgbClr val="C00000"/>
                </a:solidFill>
              </a:rPr>
              <a:t>set of interfaces</a:t>
            </a:r>
            <a:r>
              <a:rPr lang="en-US" dirty="0"/>
              <a:t>.</a:t>
            </a:r>
          </a:p>
          <a:p>
            <a:r>
              <a:rPr lang="en-US" dirty="0"/>
              <a:t>Component-level design </a:t>
            </a:r>
            <a:r>
              <a:rPr lang="en-US" b="1" dirty="0">
                <a:solidFill>
                  <a:srgbClr val="C00000"/>
                </a:solidFill>
              </a:rPr>
              <a:t>occurs after data, architectural and interface designs</a:t>
            </a:r>
            <a:r>
              <a:rPr lang="en-US" dirty="0"/>
              <a:t> have been established.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defines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data structures, algorithms, interface characteristics,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communication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mechanisms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allocated to each component.</a:t>
            </a:r>
          </a:p>
          <a:p>
            <a:r>
              <a:rPr lang="en-US" dirty="0"/>
              <a:t>The intent is to </a:t>
            </a:r>
            <a:r>
              <a:rPr lang="en-US" b="1" dirty="0">
                <a:solidFill>
                  <a:srgbClr val="C00000"/>
                </a:solidFill>
              </a:rPr>
              <a:t>translate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design model</a:t>
            </a:r>
            <a:r>
              <a:rPr lang="en-US" dirty="0"/>
              <a:t> into </a:t>
            </a:r>
            <a:r>
              <a:rPr lang="en-US" b="1" dirty="0">
                <a:solidFill>
                  <a:srgbClr val="C00000"/>
                </a:solidFill>
              </a:rPr>
              <a:t>operational software</a:t>
            </a:r>
            <a:r>
              <a:rPr lang="en-US" dirty="0"/>
              <a:t>.</a:t>
            </a:r>
          </a:p>
          <a:p>
            <a:r>
              <a:rPr lang="en-US" dirty="0"/>
              <a:t>But the abstraction level of the existing design model is relatively high and the abstraction level of the operational program is low.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116945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6" y="857647"/>
            <a:ext cx="1814378" cy="1814378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159657" y="3033486"/>
            <a:ext cx="2788285" cy="3420523"/>
          </a:xfrm>
          <a:prstGeom prst="wedgeRoundRectCallout">
            <a:avLst>
              <a:gd name="adj1" fmla="val 1645"/>
              <a:gd name="adj2" fmla="val -6312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Effective programmers should not waste</a:t>
            </a:r>
            <a:r>
              <a:rPr lang="en-US" sz="2400" dirty="0"/>
              <a:t> their </a:t>
            </a:r>
            <a:r>
              <a:rPr lang="en-US" sz="2400" b="1" dirty="0">
                <a:solidFill>
                  <a:srgbClr val="C00000"/>
                </a:solidFill>
              </a:rPr>
              <a:t>time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C00000"/>
                </a:solidFill>
              </a:rPr>
              <a:t>debugging</a:t>
            </a:r>
            <a:r>
              <a:rPr lang="en-US" sz="2400" dirty="0"/>
              <a:t>, they should </a:t>
            </a:r>
            <a:r>
              <a:rPr lang="en-US" sz="2400" b="1" dirty="0">
                <a:solidFill>
                  <a:srgbClr val="C00000"/>
                </a:solidFill>
              </a:rPr>
              <a:t>not introduce bug </a:t>
            </a:r>
            <a:r>
              <a:rPr lang="en-US" sz="2400" dirty="0"/>
              <a:t>to start with</a:t>
            </a:r>
          </a:p>
        </p:txBody>
      </p:sp>
    </p:spTree>
    <p:extLst>
      <p:ext uri="{BB962C8B-B14F-4D97-AF65-F5344CB8AC3E}">
        <p14:creationId xmlns:p14="http://schemas.microsoft.com/office/powerpoint/2010/main" val="28796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Function Oriented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1451429"/>
            <a:ext cx="11929641" cy="5002580"/>
          </a:xfrm>
        </p:spPr>
        <p:txBody>
          <a:bodyPr/>
          <a:lstStyle/>
          <a:p>
            <a:pPr marL="274638" indent="-457200">
              <a:buFont typeface="+mj-lt"/>
              <a:buAutoNum type="arabicPeriod"/>
            </a:pPr>
            <a:r>
              <a:rPr lang="en-US" dirty="0"/>
              <a:t>A system is </a:t>
            </a:r>
            <a:r>
              <a:rPr lang="en-US" b="1" dirty="0">
                <a:solidFill>
                  <a:srgbClr val="C00000"/>
                </a:solidFill>
              </a:rPr>
              <a:t>viewed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something that </a:t>
            </a:r>
            <a:r>
              <a:rPr lang="en-US" b="1" dirty="0">
                <a:solidFill>
                  <a:srgbClr val="C00000"/>
                </a:solidFill>
              </a:rPr>
              <a:t>performs a set of functions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Starting at this high level view of the system, </a:t>
            </a:r>
            <a:r>
              <a:rPr lang="en-US" b="1" dirty="0">
                <a:solidFill>
                  <a:srgbClr val="C00000"/>
                </a:solidFill>
              </a:rPr>
              <a:t>each function</a:t>
            </a:r>
            <a:r>
              <a:rPr lang="en-US" dirty="0"/>
              <a:t> is successively </a:t>
            </a:r>
            <a:r>
              <a:rPr lang="en-US" b="1" dirty="0">
                <a:solidFill>
                  <a:srgbClr val="C00000"/>
                </a:solidFill>
              </a:rPr>
              <a:t>refined into more detailed functions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example, consider a </a:t>
            </a:r>
            <a:r>
              <a:rPr lang="en-US" b="1" dirty="0"/>
              <a:t>function create-new-library member </a:t>
            </a:r>
          </a:p>
          <a:p>
            <a:pPr lvl="2"/>
            <a:r>
              <a:rPr lang="en-US" dirty="0"/>
              <a:t>which essentially creates the record for a new member, assigns a unique membership number to him, and prints a bill towards his membership charge. </a:t>
            </a:r>
          </a:p>
          <a:p>
            <a:pPr lvl="2"/>
            <a:r>
              <a:rPr lang="en-US" dirty="0"/>
              <a:t>This function may consist of the following </a:t>
            </a:r>
            <a:r>
              <a:rPr lang="en-US" b="1" dirty="0">
                <a:solidFill>
                  <a:srgbClr val="C00000"/>
                </a:solidFill>
              </a:rPr>
              <a:t>sub-functions</a:t>
            </a:r>
            <a:r>
              <a:rPr lang="en-US" dirty="0"/>
              <a:t>:</a:t>
            </a:r>
          </a:p>
          <a:p>
            <a:pPr lvl="3"/>
            <a:r>
              <a:rPr lang="en-US" b="1" dirty="0">
                <a:solidFill>
                  <a:srgbClr val="C00000"/>
                </a:solidFill>
              </a:rPr>
              <a:t>assign-membership-number, create-member-record and print-bill</a:t>
            </a:r>
          </a:p>
          <a:p>
            <a:pPr lvl="1"/>
            <a:r>
              <a:rPr lang="en-US" dirty="0"/>
              <a:t>Each of these sub-functions may be split into more detailed sub-functions and so on.</a:t>
            </a:r>
          </a:p>
          <a:p>
            <a:pPr marL="274638" indent="-457200">
              <a:buFont typeface="+mj-lt"/>
              <a:buAutoNum type="arabicPeriod"/>
            </a:pPr>
            <a:r>
              <a:rPr lang="en-US" dirty="0"/>
              <a:t>The system </a:t>
            </a:r>
            <a:r>
              <a:rPr lang="en-US" b="1" dirty="0">
                <a:solidFill>
                  <a:srgbClr val="C00000"/>
                </a:solidFill>
              </a:rPr>
              <a:t>state is centralized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shared among different functions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Ex., data such as </a:t>
            </a:r>
            <a:r>
              <a:rPr lang="en-US" b="1" dirty="0">
                <a:solidFill>
                  <a:srgbClr val="C00000"/>
                </a:solidFill>
              </a:rPr>
              <a:t>member-records</a:t>
            </a:r>
            <a:r>
              <a:rPr lang="en-US" dirty="0"/>
              <a:t> is available for reference and updating to several functions such as:</a:t>
            </a:r>
          </a:p>
          <a:p>
            <a:pPr lvl="2"/>
            <a:r>
              <a:rPr lang="en-US" dirty="0"/>
              <a:t>create-new-member</a:t>
            </a:r>
          </a:p>
          <a:p>
            <a:pPr lvl="2"/>
            <a:r>
              <a:rPr lang="en-US" dirty="0"/>
              <a:t>delete-member</a:t>
            </a:r>
          </a:p>
          <a:p>
            <a:pPr lvl="2"/>
            <a:r>
              <a:rPr lang="en-US" dirty="0"/>
              <a:t>update-member-record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1179" y="797840"/>
            <a:ext cx="11929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following are the features of a typical function-oriented design approach:</a:t>
            </a:r>
          </a:p>
        </p:txBody>
      </p:sp>
    </p:spTree>
    <p:extLst>
      <p:ext uri="{BB962C8B-B14F-4D97-AF65-F5344CB8AC3E}">
        <p14:creationId xmlns:p14="http://schemas.microsoft.com/office/powerpoint/2010/main" val="26626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object-oriented design approach, the </a:t>
            </a:r>
            <a:r>
              <a:rPr lang="en-US" b="1" dirty="0">
                <a:solidFill>
                  <a:srgbClr val="C00000"/>
                </a:solidFill>
              </a:rPr>
              <a:t>system is viewed</a:t>
            </a:r>
            <a:r>
              <a:rPr lang="en-US" dirty="0"/>
              <a:t> as </a:t>
            </a:r>
            <a:r>
              <a:rPr lang="en-US" b="1" dirty="0">
                <a:solidFill>
                  <a:srgbClr val="C00000"/>
                </a:solidFill>
              </a:rPr>
              <a:t>collection of objects </a:t>
            </a:r>
            <a:r>
              <a:rPr lang="en-US" dirty="0"/>
              <a:t>(i.e., entities).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state is decentralized</a:t>
            </a:r>
            <a:r>
              <a:rPr lang="en-US" dirty="0"/>
              <a:t> among the objects and </a:t>
            </a:r>
            <a:r>
              <a:rPr lang="en-US" b="1" dirty="0">
                <a:solidFill>
                  <a:srgbClr val="C00000"/>
                </a:solidFill>
              </a:rPr>
              <a:t>each object manages its own state</a:t>
            </a:r>
            <a:r>
              <a:rPr lang="en-US" dirty="0"/>
              <a:t> information.</a:t>
            </a:r>
          </a:p>
          <a:p>
            <a:r>
              <a:rPr lang="en-US" dirty="0"/>
              <a:t>For example, in a Library Automation Software, </a:t>
            </a:r>
          </a:p>
          <a:p>
            <a:pPr lvl="1"/>
            <a:r>
              <a:rPr lang="en-US" dirty="0"/>
              <a:t>each library member may be a separate object with its own data and functions to operate on these data. </a:t>
            </a:r>
          </a:p>
          <a:p>
            <a:pPr lvl="1"/>
            <a:r>
              <a:rPr lang="en-US" dirty="0"/>
              <a:t>In fact, the functions defined for one object cannot refer or change data of other objects.</a:t>
            </a:r>
          </a:p>
          <a:p>
            <a:r>
              <a:rPr lang="en-US" b="1" dirty="0">
                <a:solidFill>
                  <a:srgbClr val="C00000"/>
                </a:solidFill>
              </a:rPr>
              <a:t>Objects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have their </a:t>
            </a:r>
            <a:r>
              <a:rPr lang="en-US" b="1" dirty="0">
                <a:solidFill>
                  <a:srgbClr val="C00000"/>
                </a:solidFill>
              </a:rPr>
              <a:t>own internal data</a:t>
            </a:r>
            <a:r>
              <a:rPr lang="en-US" dirty="0"/>
              <a:t> which define their state.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Engineering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723802"/>
            <a:ext cx="5469253" cy="8309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It </a:t>
            </a:r>
            <a:r>
              <a:rPr lang="en-US" sz="2400" b="1" dirty="0">
                <a:solidFill>
                  <a:schemeClr val="bg1"/>
                </a:solidFill>
              </a:rPr>
              <a:t>provides</a:t>
            </a:r>
            <a:r>
              <a:rPr lang="en-US" sz="2400" dirty="0">
                <a:solidFill>
                  <a:schemeClr val="bg1"/>
                </a:solidFill>
              </a:rPr>
              <a:t> the appropriate </a:t>
            </a:r>
            <a:r>
              <a:rPr lang="en-US" sz="2400" b="1" dirty="0">
                <a:solidFill>
                  <a:schemeClr val="bg1"/>
                </a:solidFill>
              </a:rPr>
              <a:t>mechanism</a:t>
            </a:r>
            <a:r>
              <a:rPr lang="en-US" sz="2400" dirty="0">
                <a:solidFill>
                  <a:schemeClr val="bg1"/>
                </a:solidFill>
              </a:rPr>
              <a:t> for </a:t>
            </a:r>
            <a:r>
              <a:rPr lang="en-US" sz="2400" b="1" dirty="0">
                <a:solidFill>
                  <a:schemeClr val="bg1"/>
                </a:solidFill>
              </a:rPr>
              <a:t>understanding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09518" y="1904412"/>
            <a:ext cx="5067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What </a:t>
            </a:r>
            <a:r>
              <a:rPr lang="en-US" sz="2400" dirty="0">
                <a:solidFill>
                  <a:srgbClr val="C00000"/>
                </a:solidFill>
              </a:rPr>
              <a:t>customer wants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9518" y="2532041"/>
            <a:ext cx="216437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Analyzing </a:t>
            </a:r>
            <a:r>
              <a:rPr lang="en-US" sz="2400" dirty="0">
                <a:solidFill>
                  <a:srgbClr val="C00000"/>
                </a:solidFill>
              </a:rPr>
              <a:t>needs</a:t>
            </a:r>
          </a:p>
        </p:txBody>
      </p:sp>
      <p:sp>
        <p:nvSpPr>
          <p:cNvPr id="8" name="Rectangle 7"/>
          <p:cNvSpPr/>
          <p:nvPr/>
        </p:nvSpPr>
        <p:spPr>
          <a:xfrm>
            <a:off x="2586958" y="2532041"/>
            <a:ext cx="269016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Assessing </a:t>
            </a:r>
            <a:r>
              <a:rPr lang="en-US" sz="2400" dirty="0">
                <a:solidFill>
                  <a:srgbClr val="C00000"/>
                </a:solidFill>
              </a:rPr>
              <a:t>feasibility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518" y="3159670"/>
            <a:ext cx="5067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Negotiating</a:t>
            </a:r>
            <a:r>
              <a:rPr lang="en-US" sz="2400" dirty="0"/>
              <a:t> a reasonable 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9518" y="3787299"/>
            <a:ext cx="5067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Specifying</a:t>
            </a:r>
            <a:r>
              <a:rPr lang="en-US" sz="2400" dirty="0"/>
              <a:t> solution </a:t>
            </a:r>
            <a:r>
              <a:rPr lang="en-US" sz="2400" dirty="0">
                <a:solidFill>
                  <a:srgbClr val="C00000"/>
                </a:solidFill>
              </a:rPr>
              <a:t>unambiguously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6146" y="4414928"/>
            <a:ext cx="505097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Validating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specification</a:t>
            </a:r>
            <a:r>
              <a:rPr lang="en-US" sz="2400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6147" y="5042555"/>
            <a:ext cx="505097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Managing</a:t>
            </a:r>
            <a:r>
              <a:rPr lang="en-US" sz="2400" dirty="0"/>
              <a:t> requirements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71671" y="723802"/>
            <a:ext cx="672032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Requirements fall into two types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9211052" y="2181272"/>
            <a:ext cx="2632511" cy="1223437"/>
          </a:xfrm>
          <a:prstGeom prst="wedgeEllipseCallout">
            <a:avLst>
              <a:gd name="adj1" fmla="val -9356"/>
              <a:gd name="adj2" fmla="val 647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Functional requirements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075" y="3199002"/>
            <a:ext cx="3809247" cy="287181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40442" y="6191980"/>
            <a:ext cx="6651558" cy="4154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100" b="1" i="1" dirty="0">
                <a:solidFill>
                  <a:schemeClr val="tx1"/>
                </a:solidFill>
              </a:rPr>
              <a:t>Don't put what you want to do - before how you need to do it</a:t>
            </a:r>
          </a:p>
        </p:txBody>
      </p:sp>
      <p:sp>
        <p:nvSpPr>
          <p:cNvPr id="20" name="Oval Callout 19"/>
          <p:cNvSpPr/>
          <p:nvPr/>
        </p:nvSpPr>
        <p:spPr>
          <a:xfrm>
            <a:off x="6240925" y="2134047"/>
            <a:ext cx="2743200" cy="1371600"/>
          </a:xfrm>
          <a:prstGeom prst="wedgeEllipseCallout">
            <a:avLst>
              <a:gd name="adj1" fmla="val 36396"/>
              <a:gd name="adj2" fmla="val 11616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Non-Functional requirements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7394" y="1139301"/>
            <a:ext cx="3282220" cy="4154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Functional requirements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471671" y="711201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788276" y="1139301"/>
            <a:ext cx="3403724" cy="4154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100" dirty="0"/>
              <a:t>Non-Functional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5354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3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Cohesion &amp; Coupling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182879" y="869328"/>
            <a:ext cx="5242561" cy="1650094"/>
          </a:xfrm>
          <a:prstGeom prst="wedgeRoundRectCallout">
            <a:avLst>
              <a:gd name="adj1" fmla="val 64894"/>
              <a:gd name="adj2" fmla="val 140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good software design</a:t>
            </a:r>
            <a:r>
              <a:rPr lang="en-US" sz="2400" dirty="0"/>
              <a:t> implies </a:t>
            </a:r>
            <a:r>
              <a:rPr lang="en-US" sz="2400" b="1" dirty="0">
                <a:solidFill>
                  <a:srgbClr val="C00000"/>
                </a:solidFill>
              </a:rPr>
              <a:t>clean decomposition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rgbClr val="C00000"/>
                </a:solidFill>
              </a:rPr>
              <a:t>problem into modules</a:t>
            </a:r>
            <a:r>
              <a:rPr lang="en-US" sz="2400" dirty="0"/>
              <a:t>, and the </a:t>
            </a:r>
            <a:r>
              <a:rPr lang="en-US" sz="2400" b="1" dirty="0">
                <a:solidFill>
                  <a:srgbClr val="C00000"/>
                </a:solidFill>
              </a:rPr>
              <a:t>neat arrangement</a:t>
            </a:r>
            <a:r>
              <a:rPr lang="en-US" sz="2400" dirty="0"/>
              <a:t> of these </a:t>
            </a:r>
            <a:r>
              <a:rPr lang="en-US" sz="2400" b="1" dirty="0">
                <a:solidFill>
                  <a:srgbClr val="C00000"/>
                </a:solidFill>
              </a:rPr>
              <a:t>modules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a </a:t>
            </a:r>
            <a:r>
              <a:rPr lang="en-US" sz="2400" b="1" dirty="0">
                <a:solidFill>
                  <a:srgbClr val="C00000"/>
                </a:solidFill>
              </a:rPr>
              <a:t>hierarchy</a:t>
            </a:r>
            <a:r>
              <a:rPr lang="en-US" sz="2400" dirty="0"/>
              <a:t>.</a:t>
            </a:r>
          </a:p>
          <a:p>
            <a:pPr algn="ctr"/>
            <a:endParaRPr lang="en-US" sz="24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823683" y="869328"/>
            <a:ext cx="4179631" cy="1650094"/>
          </a:xfrm>
          <a:prstGeom prst="wedgeRoundRectCallout">
            <a:avLst>
              <a:gd name="adj1" fmla="val -64633"/>
              <a:gd name="adj2" fmla="val 129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/>
              <a:t>The primary </a:t>
            </a:r>
            <a:r>
              <a:rPr lang="en-US" sz="2400" b="1" dirty="0">
                <a:solidFill>
                  <a:srgbClr val="C00000"/>
                </a:solidFill>
              </a:rPr>
              <a:t>characteristics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C00000"/>
                </a:solidFill>
              </a:rPr>
              <a:t>neat module decomposition</a:t>
            </a:r>
            <a:r>
              <a:rPr lang="en-US" sz="2400" dirty="0"/>
              <a:t> are </a:t>
            </a:r>
            <a:r>
              <a:rPr lang="en-US" sz="2400" b="1" dirty="0">
                <a:solidFill>
                  <a:srgbClr val="C00000"/>
                </a:solidFill>
              </a:rPr>
              <a:t>high cohesion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low coupling</a:t>
            </a:r>
            <a:r>
              <a:rPr lang="en-US" sz="2400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t="8470" r="20666" b="8470"/>
          <a:stretch/>
        </p:blipFill>
        <p:spPr>
          <a:xfrm>
            <a:off x="6226919" y="1260022"/>
            <a:ext cx="968837" cy="83672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96342" y="4582647"/>
            <a:ext cx="1537051" cy="1537051"/>
            <a:chOff x="525439" y="1183654"/>
            <a:chExt cx="2585691" cy="2585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676400"/>
              <a:ext cx="838200" cy="14580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39" y="1183654"/>
              <a:ext cx="2585691" cy="258569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96342" y="3075944"/>
            <a:ext cx="1537051" cy="1537051"/>
            <a:chOff x="525439" y="1183654"/>
            <a:chExt cx="2585691" cy="25856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676400"/>
              <a:ext cx="838200" cy="145801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39" y="1183654"/>
              <a:ext cx="2585691" cy="258569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612564" y="3360098"/>
            <a:ext cx="2055541" cy="2006600"/>
            <a:chOff x="9312193" y="3479800"/>
            <a:chExt cx="3200400" cy="31242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2193" y="4964580"/>
              <a:ext cx="838200" cy="145801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1393" y="3479800"/>
              <a:ext cx="838200" cy="145801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4393" y="5145982"/>
              <a:ext cx="838200" cy="1458018"/>
            </a:xfrm>
            <a:prstGeom prst="rect">
              <a:avLst/>
            </a:prstGeom>
          </p:spPr>
        </p:pic>
        <p:sp>
          <p:nvSpPr>
            <p:cNvPr id="17" name="Up-Down Arrow 16"/>
            <p:cNvSpPr/>
            <p:nvPr/>
          </p:nvSpPr>
          <p:spPr>
            <a:xfrm rot="2588511">
              <a:off x="9871064" y="3843021"/>
              <a:ext cx="419100" cy="105170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-Down Arrow 17"/>
            <p:cNvSpPr/>
            <p:nvPr/>
          </p:nvSpPr>
          <p:spPr>
            <a:xfrm rot="5400000">
              <a:off x="10740943" y="5139589"/>
              <a:ext cx="419100" cy="105170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-Down Arrow 18"/>
            <p:cNvSpPr/>
            <p:nvPr/>
          </p:nvSpPr>
          <p:spPr>
            <a:xfrm rot="19096203">
              <a:off x="11681230" y="3888613"/>
              <a:ext cx="419100" cy="105170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ular Callout 19"/>
          <p:cNvSpPr/>
          <p:nvPr/>
        </p:nvSpPr>
        <p:spPr>
          <a:xfrm>
            <a:off x="2545192" y="3216454"/>
            <a:ext cx="3097087" cy="2150244"/>
          </a:xfrm>
          <a:prstGeom prst="wedgeRoundRectCallout">
            <a:avLst>
              <a:gd name="adj1" fmla="val -73416"/>
              <a:gd name="adj2" fmla="val -60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cohesive module </a:t>
            </a:r>
            <a:r>
              <a:rPr lang="en-US" sz="2400" dirty="0"/>
              <a:t>performs a single task, requiring little interaction with other components. 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974369" y="3194909"/>
            <a:ext cx="3019329" cy="2112121"/>
          </a:xfrm>
          <a:prstGeom prst="wedgeRoundRectCallout">
            <a:avLst>
              <a:gd name="adj1" fmla="val 79801"/>
              <a:gd name="adj2" fmla="val -159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b="1" dirty="0">
                <a:solidFill>
                  <a:srgbClr val="C00000"/>
                </a:solidFill>
              </a:rPr>
              <a:t>Coupling</a:t>
            </a:r>
            <a:r>
              <a:rPr lang="en-US" sz="2400" dirty="0"/>
              <a:t> is an indication of the relative interdependence among modules.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82879" y="2772232"/>
            <a:ext cx="11820435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5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27266" cy="5590565"/>
          </a:xfrm>
        </p:spPr>
        <p:txBody>
          <a:bodyPr/>
          <a:lstStyle/>
          <a:p>
            <a:r>
              <a:rPr lang="en-US" dirty="0"/>
              <a:t>Cohesion is an </a:t>
            </a:r>
            <a:r>
              <a:rPr lang="en-US" b="1" dirty="0">
                <a:solidFill>
                  <a:srgbClr val="C00000"/>
                </a:solidFill>
              </a:rPr>
              <a:t>indication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relative functional strength</a:t>
            </a:r>
            <a:r>
              <a:rPr lang="en-US" dirty="0"/>
              <a:t> of a module.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cohesive module</a:t>
            </a:r>
            <a:r>
              <a:rPr lang="en-US" dirty="0"/>
              <a:t> performs a </a:t>
            </a:r>
            <a:r>
              <a:rPr lang="en-US" b="1" dirty="0">
                <a:solidFill>
                  <a:srgbClr val="C00000"/>
                </a:solidFill>
              </a:rPr>
              <a:t>single task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requiring little interaction</a:t>
            </a:r>
            <a:r>
              <a:rPr lang="en-US" dirty="0"/>
              <a:t> with other components. </a:t>
            </a:r>
          </a:p>
          <a:p>
            <a:r>
              <a:rPr lang="en-US" dirty="0"/>
              <a:t>Stated simply, a </a:t>
            </a:r>
            <a:r>
              <a:rPr lang="en-US" b="1" dirty="0">
                <a:solidFill>
                  <a:srgbClr val="C00000"/>
                </a:solidFill>
              </a:rPr>
              <a:t>cohesive module</a:t>
            </a:r>
            <a:r>
              <a:rPr lang="en-US" dirty="0"/>
              <a:t> should (ideally) </a:t>
            </a:r>
            <a:r>
              <a:rPr lang="en-US" b="1" dirty="0">
                <a:solidFill>
                  <a:srgbClr val="C00000"/>
                </a:solidFill>
              </a:rPr>
              <a:t>do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just one thing</a:t>
            </a:r>
            <a:r>
              <a:rPr lang="en-US" dirty="0"/>
              <a:t>.</a:t>
            </a:r>
          </a:p>
          <a:p>
            <a:r>
              <a:rPr lang="en-US" dirty="0"/>
              <a:t>A module having</a:t>
            </a:r>
            <a:r>
              <a:rPr lang="en-US" b="1" dirty="0">
                <a:solidFill>
                  <a:srgbClr val="C00000"/>
                </a:solidFill>
              </a:rPr>
              <a:t> high cohesion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low coupling</a:t>
            </a:r>
            <a:r>
              <a:rPr lang="en-US" dirty="0"/>
              <a:t> is said to be </a:t>
            </a:r>
            <a:r>
              <a:rPr lang="en-US" b="1" dirty="0">
                <a:solidFill>
                  <a:srgbClr val="C00000"/>
                </a:solidFill>
              </a:rPr>
              <a:t>functionally independent</a:t>
            </a:r>
            <a:r>
              <a:rPr lang="en-US" dirty="0"/>
              <a:t> of other modules. </a:t>
            </a:r>
          </a:p>
          <a:p>
            <a:r>
              <a:rPr lang="en-US" dirty="0"/>
              <a:t>By the term functional independence, we mean that a </a:t>
            </a:r>
            <a:r>
              <a:rPr lang="en-US" b="1" dirty="0">
                <a:solidFill>
                  <a:srgbClr val="C00000"/>
                </a:solidFill>
              </a:rPr>
              <a:t>cohesive module performs a single task or function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455684" y="1907178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Coincidental</a:t>
            </a:r>
          </a:p>
        </p:txBody>
      </p:sp>
      <p:sp>
        <p:nvSpPr>
          <p:cNvPr id="5" name="Rectangle 4"/>
          <p:cNvSpPr/>
          <p:nvPr/>
        </p:nvSpPr>
        <p:spPr>
          <a:xfrm>
            <a:off x="8455683" y="2424231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Logical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5683" y="2941284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Temporal</a:t>
            </a:r>
          </a:p>
        </p:txBody>
      </p:sp>
      <p:sp>
        <p:nvSpPr>
          <p:cNvPr id="7" name="Rectangle 6"/>
          <p:cNvSpPr/>
          <p:nvPr/>
        </p:nvSpPr>
        <p:spPr>
          <a:xfrm>
            <a:off x="8455682" y="3458337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Procedural</a:t>
            </a:r>
          </a:p>
        </p:txBody>
      </p:sp>
      <p:sp>
        <p:nvSpPr>
          <p:cNvPr id="8" name="Rectangle 7"/>
          <p:cNvSpPr/>
          <p:nvPr/>
        </p:nvSpPr>
        <p:spPr>
          <a:xfrm>
            <a:off x="8455682" y="3975390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Communicational</a:t>
            </a:r>
          </a:p>
        </p:txBody>
      </p:sp>
      <p:sp>
        <p:nvSpPr>
          <p:cNvPr id="9" name="Rectangle 8"/>
          <p:cNvSpPr/>
          <p:nvPr/>
        </p:nvSpPr>
        <p:spPr>
          <a:xfrm>
            <a:off x="8455681" y="4492443"/>
            <a:ext cx="25146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Sequential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55680" y="5009494"/>
            <a:ext cx="25146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Functional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01682" y="1907178"/>
            <a:ext cx="553998" cy="35639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>
            <a:spAutoFit/>
          </a:bodyPr>
          <a:lstStyle/>
          <a:p>
            <a:pPr algn="ctr"/>
            <a:r>
              <a:rPr lang="en-US" sz="2400" b="1" dirty="0"/>
              <a:t>Classification of Cohesion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96272" y="1907177"/>
            <a:ext cx="70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70146" y="498494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High</a:t>
            </a:r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11550408" y="2368842"/>
            <a:ext cx="2215" cy="26161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19132" y="701684"/>
            <a:ext cx="467286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Classification of Cohesion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519132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5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Cohesion cont.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Coincidental cohesion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330426" y="1350665"/>
            <a:ext cx="41356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99" y="1528463"/>
            <a:ext cx="6367055" cy="4603393"/>
          </a:xfrm>
        </p:spPr>
        <p:txBody>
          <a:bodyPr/>
          <a:lstStyle/>
          <a:p>
            <a:r>
              <a:rPr lang="en-US" dirty="0"/>
              <a:t>A module is said to have coincidental cohesion, if </a:t>
            </a:r>
            <a:r>
              <a:rPr lang="en-US" dirty="0">
                <a:solidFill>
                  <a:srgbClr val="C00000"/>
                </a:solidFill>
              </a:rPr>
              <a:t>it performs a set of tasks</a:t>
            </a:r>
            <a:r>
              <a:rPr lang="en-US" dirty="0"/>
              <a:t> that </a:t>
            </a:r>
            <a:r>
              <a:rPr lang="en-US" dirty="0">
                <a:solidFill>
                  <a:srgbClr val="C00000"/>
                </a:solidFill>
              </a:rPr>
              <a:t>relate to each other very loosely</a:t>
            </a:r>
            <a:r>
              <a:rPr lang="en-US" dirty="0"/>
              <a:t>.</a:t>
            </a:r>
          </a:p>
          <a:p>
            <a:r>
              <a:rPr lang="en-US" dirty="0"/>
              <a:t>In this case, the module </a:t>
            </a:r>
            <a:r>
              <a:rPr lang="en-US" dirty="0">
                <a:solidFill>
                  <a:srgbClr val="C00000"/>
                </a:solidFill>
              </a:rPr>
              <a:t>contains </a:t>
            </a: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random collection of functions</a:t>
            </a:r>
            <a:r>
              <a:rPr lang="en-US" dirty="0"/>
              <a:t>.</a:t>
            </a:r>
          </a:p>
          <a:p>
            <a:r>
              <a:rPr lang="en-US" dirty="0"/>
              <a:t>It is likely that the functions have been put </a:t>
            </a:r>
            <a:r>
              <a:rPr lang="en-US" dirty="0">
                <a:solidFill>
                  <a:srgbClr val="C00000"/>
                </a:solidFill>
              </a:rPr>
              <a:t>in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module</a:t>
            </a:r>
            <a:r>
              <a:rPr lang="en-US" dirty="0"/>
              <a:t> out of </a:t>
            </a:r>
            <a:r>
              <a:rPr lang="en-US" dirty="0">
                <a:solidFill>
                  <a:srgbClr val="C00000"/>
                </a:solidFill>
              </a:rPr>
              <a:t>pure coincidence without any thought</a:t>
            </a:r>
            <a:r>
              <a:rPr lang="en-US" dirty="0"/>
              <a:t> or design.</a:t>
            </a:r>
          </a:p>
          <a:p>
            <a:r>
              <a:rPr lang="en-US" dirty="0"/>
              <a:t>For Ex., in a transaction processing system (TPS), the get-input, print-error, and summarize-members functions are grouped into one module</a:t>
            </a:r>
          </a:p>
          <a:p>
            <a:r>
              <a:rPr lang="en-US" dirty="0"/>
              <a:t>At the </a:t>
            </a:r>
            <a:r>
              <a:rPr lang="en-US" b="1" dirty="0">
                <a:solidFill>
                  <a:srgbClr val="C00000"/>
                </a:solidFill>
              </a:rPr>
              <a:t>outer layer</a:t>
            </a:r>
            <a:r>
              <a:rPr lang="en-US" dirty="0"/>
              <a:t>, components service </a:t>
            </a:r>
            <a:r>
              <a:rPr lang="en-US" b="1" dirty="0">
                <a:solidFill>
                  <a:srgbClr val="C00000"/>
                </a:solidFill>
              </a:rPr>
              <a:t>user interface</a:t>
            </a:r>
            <a:r>
              <a:rPr lang="en-US" dirty="0"/>
              <a:t> operations.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74328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Logical cohesion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014255" y="1350665"/>
            <a:ext cx="292519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6874328" y="1528464"/>
            <a:ext cx="5065123" cy="3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module is said to be logically cohesive, if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all elements of the module perform similar operations</a:t>
            </a:r>
            <a:r>
              <a:rPr lang="en-US" dirty="0"/>
              <a:t>.</a:t>
            </a:r>
          </a:p>
          <a:p>
            <a:r>
              <a:rPr lang="en-US" dirty="0"/>
              <a:t>For Ex., error handling, data input, data output, etc.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example of logical cohesion</a:t>
            </a:r>
            <a:r>
              <a:rPr lang="en-US" dirty="0"/>
              <a:t> is the case where a </a:t>
            </a:r>
            <a:r>
              <a:rPr lang="en-US" dirty="0">
                <a:solidFill>
                  <a:srgbClr val="C00000"/>
                </a:solidFill>
              </a:rPr>
              <a:t>set of print functions</a:t>
            </a:r>
            <a:r>
              <a:rPr lang="en-US" dirty="0"/>
              <a:t> generating different output reports are </a:t>
            </a:r>
            <a:r>
              <a:rPr lang="en-US" dirty="0">
                <a:solidFill>
                  <a:srgbClr val="C00000"/>
                </a:solidFill>
              </a:rPr>
              <a:t>arranged into a single module </a:t>
            </a:r>
            <a:r>
              <a:rPr lang="en-US" dirty="0"/>
              <a:t>In this case, the module </a:t>
            </a:r>
            <a:r>
              <a:rPr lang="en-US" dirty="0">
                <a:solidFill>
                  <a:srgbClr val="C00000"/>
                </a:solidFill>
              </a:rPr>
              <a:t>contains </a:t>
            </a: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random collection of functions</a:t>
            </a:r>
            <a:r>
              <a:rPr lang="en-US" dirty="0"/>
              <a:t>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722295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5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 animBg="1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Cohesion cont.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Temporal cohesion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50665"/>
            <a:ext cx="41356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99" y="1528464"/>
            <a:ext cx="6367055" cy="2298953"/>
          </a:xfrm>
        </p:spPr>
        <p:txBody>
          <a:bodyPr/>
          <a:lstStyle/>
          <a:p>
            <a:r>
              <a:rPr lang="en-US" dirty="0"/>
              <a:t>When a module </a:t>
            </a:r>
            <a:r>
              <a:rPr lang="en-US" dirty="0">
                <a:solidFill>
                  <a:srgbClr val="C00000"/>
                </a:solidFill>
              </a:rPr>
              <a:t>contains functions</a:t>
            </a:r>
            <a:r>
              <a:rPr lang="en-US" dirty="0"/>
              <a:t> that are </a:t>
            </a:r>
            <a:r>
              <a:rPr lang="en-US" dirty="0">
                <a:solidFill>
                  <a:srgbClr val="C00000"/>
                </a:solidFill>
              </a:rPr>
              <a:t>related by the fact</a:t>
            </a:r>
            <a:r>
              <a:rPr lang="en-US" dirty="0"/>
              <a:t> that all the </a:t>
            </a:r>
            <a:r>
              <a:rPr lang="en-US" dirty="0">
                <a:solidFill>
                  <a:srgbClr val="C00000"/>
                </a:solidFill>
              </a:rPr>
              <a:t>functions</a:t>
            </a:r>
            <a:r>
              <a:rPr lang="en-US" dirty="0"/>
              <a:t> must be </a:t>
            </a:r>
            <a:r>
              <a:rPr lang="en-US" dirty="0">
                <a:solidFill>
                  <a:srgbClr val="C00000"/>
                </a:solidFill>
              </a:rPr>
              <a:t>executed </a:t>
            </a:r>
            <a:r>
              <a:rPr lang="en-US" dirty="0"/>
              <a:t>in the </a:t>
            </a:r>
            <a:r>
              <a:rPr lang="en-US" dirty="0">
                <a:solidFill>
                  <a:srgbClr val="C00000"/>
                </a:solidFill>
              </a:rPr>
              <a:t>same time span</a:t>
            </a:r>
            <a:r>
              <a:rPr lang="en-US" dirty="0"/>
              <a:t>.</a:t>
            </a:r>
          </a:p>
          <a:p>
            <a:r>
              <a:rPr lang="en-US" dirty="0"/>
              <a:t>For Ex., the set of functions responsible for initialization, start-up, shutdown of some process,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74328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Procedural cohesion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014255" y="1350665"/>
            <a:ext cx="292519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74328" y="1528464"/>
            <a:ext cx="5065123" cy="2674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the set of </a:t>
            </a:r>
            <a:r>
              <a:rPr lang="en-US" dirty="0">
                <a:solidFill>
                  <a:srgbClr val="C00000"/>
                </a:solidFill>
              </a:rPr>
              <a:t>functions </a:t>
            </a:r>
            <a:r>
              <a:rPr lang="en-US" dirty="0"/>
              <a:t>of the module are </a:t>
            </a:r>
            <a:r>
              <a:rPr lang="en-US" dirty="0">
                <a:solidFill>
                  <a:srgbClr val="C00000"/>
                </a:solidFill>
              </a:rPr>
              <a:t>all part</a:t>
            </a:r>
            <a:r>
              <a:rPr lang="en-US" dirty="0"/>
              <a:t> of a </a:t>
            </a:r>
            <a:r>
              <a:rPr lang="en-US" dirty="0">
                <a:solidFill>
                  <a:srgbClr val="C00000"/>
                </a:solidFill>
              </a:rPr>
              <a:t>procedure </a:t>
            </a:r>
            <a:r>
              <a:rPr lang="en-US" dirty="0"/>
              <a:t>(algorithm) in which </a:t>
            </a:r>
            <a:r>
              <a:rPr lang="en-US" dirty="0">
                <a:solidFill>
                  <a:srgbClr val="C00000"/>
                </a:solidFill>
              </a:rPr>
              <a:t>certain sequence of steps have to be carried out </a:t>
            </a:r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achieving an objective</a:t>
            </a:r>
          </a:p>
          <a:p>
            <a:r>
              <a:rPr lang="en-US" dirty="0"/>
              <a:t>For Ex., the algorithm for decoding a message.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722295" y="711201"/>
            <a:ext cx="0" cy="320838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7619" y="3919583"/>
            <a:ext cx="351916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Communicational cohesion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317547" y="4381248"/>
            <a:ext cx="962190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90499" y="4559048"/>
            <a:ext cx="11748952" cy="1188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all functions</a:t>
            </a:r>
            <a:r>
              <a:rPr lang="en-US" dirty="0"/>
              <a:t> of the module </a:t>
            </a:r>
            <a:r>
              <a:rPr lang="en-US" b="1" dirty="0">
                <a:solidFill>
                  <a:srgbClr val="C00000"/>
                </a:solidFill>
              </a:rPr>
              <a:t>refer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the </a:t>
            </a:r>
            <a:r>
              <a:rPr lang="en-US" b="1" dirty="0">
                <a:solidFill>
                  <a:srgbClr val="C00000"/>
                </a:solidFill>
              </a:rPr>
              <a:t>same data structure</a:t>
            </a:r>
          </a:p>
          <a:p>
            <a:r>
              <a:rPr lang="en-US" dirty="0"/>
              <a:t>For Ex., the set of functions defined on an array or a stack.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9" grpId="0"/>
      <p:bldP spid="11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Cohesion cont.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Sequential cohesion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50665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0"/>
            <a:ext cx="11709764" cy="1724189"/>
          </a:xfrm>
        </p:spPr>
        <p:txBody>
          <a:bodyPr/>
          <a:lstStyle/>
          <a:p>
            <a:r>
              <a:rPr lang="en-US" dirty="0"/>
              <a:t>If the </a:t>
            </a:r>
            <a:r>
              <a:rPr lang="en-US" dirty="0">
                <a:solidFill>
                  <a:srgbClr val="C00000"/>
                </a:solidFill>
              </a:rPr>
              <a:t>elements </a:t>
            </a:r>
            <a:r>
              <a:rPr lang="en-US" dirty="0"/>
              <a:t>of a </a:t>
            </a:r>
            <a:r>
              <a:rPr lang="en-US" dirty="0">
                <a:solidFill>
                  <a:srgbClr val="C00000"/>
                </a:solidFill>
              </a:rPr>
              <a:t>module form </a:t>
            </a:r>
            <a:r>
              <a:rPr lang="en-US" dirty="0"/>
              <a:t>the parts of </a:t>
            </a:r>
            <a:r>
              <a:rPr lang="en-US" dirty="0">
                <a:solidFill>
                  <a:srgbClr val="C00000"/>
                </a:solidFill>
              </a:rPr>
              <a:t>sequence</a:t>
            </a:r>
            <a:r>
              <a:rPr lang="en-US" dirty="0"/>
              <a:t>, where the </a:t>
            </a:r>
            <a:r>
              <a:rPr lang="en-US" dirty="0">
                <a:solidFill>
                  <a:srgbClr val="C00000"/>
                </a:solidFill>
              </a:rPr>
              <a:t>output from one element of the sequence is input to the next.</a:t>
            </a:r>
          </a:p>
          <a:p>
            <a:r>
              <a:rPr lang="en-US" dirty="0"/>
              <a:t>For Ex., In a Transaction Processing System, the get-input, validate-input, sort-input functions are grouped into one module.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0499" y="3413031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Functional cohesion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330426" y="3874696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03562" y="3989193"/>
            <a:ext cx="11566072" cy="1549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different </a:t>
            </a:r>
            <a:r>
              <a:rPr lang="en-US" dirty="0">
                <a:solidFill>
                  <a:srgbClr val="C00000"/>
                </a:solidFill>
              </a:rPr>
              <a:t>elements </a:t>
            </a:r>
            <a:r>
              <a:rPr lang="en-US" dirty="0"/>
              <a:t>of a module </a:t>
            </a:r>
            <a:r>
              <a:rPr lang="en-US" dirty="0">
                <a:solidFill>
                  <a:srgbClr val="C00000"/>
                </a:solidFill>
              </a:rPr>
              <a:t>cooperate to achieve a single function</a:t>
            </a:r>
            <a:r>
              <a:rPr lang="en-US" dirty="0"/>
              <a:t>. </a:t>
            </a:r>
          </a:p>
          <a:p>
            <a:r>
              <a:rPr lang="en-US" dirty="0"/>
              <a:t>For Ex., A module containing all the functions required to manage employees’ pay-roll exhibits functional cohesion.</a:t>
            </a:r>
          </a:p>
        </p:txBody>
      </p:sp>
    </p:spTree>
    <p:extLst>
      <p:ext uri="{BB962C8B-B14F-4D97-AF65-F5344CB8AC3E}">
        <p14:creationId xmlns:p14="http://schemas.microsoft.com/office/powerpoint/2010/main" val="77723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27266" cy="559056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Coupling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between two modules is a </a:t>
            </a:r>
            <a:r>
              <a:rPr lang="en-US" b="1" dirty="0">
                <a:solidFill>
                  <a:srgbClr val="C00000"/>
                </a:solidFill>
              </a:rPr>
              <a:t>measure of the degree</a:t>
            </a:r>
            <a:r>
              <a:rPr lang="en-US" dirty="0"/>
              <a:t> of </a:t>
            </a:r>
            <a:r>
              <a:rPr lang="en-US" b="1" dirty="0">
                <a:solidFill>
                  <a:srgbClr val="C00000"/>
                </a:solidFill>
              </a:rPr>
              <a:t>interdependence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or interaction </a:t>
            </a:r>
            <a:r>
              <a:rPr lang="en-US" b="1" dirty="0">
                <a:solidFill>
                  <a:srgbClr val="C00000"/>
                </a:solidFill>
              </a:rPr>
              <a:t>between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two modules</a:t>
            </a:r>
            <a:r>
              <a:rPr lang="en-US" dirty="0"/>
              <a:t>.</a:t>
            </a:r>
          </a:p>
          <a:p>
            <a:r>
              <a:rPr lang="en-US" dirty="0"/>
              <a:t>A module having high cohesion and low coupling is said to be functionally independent of other modules.</a:t>
            </a:r>
          </a:p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two modules interchange large amounts of data</a:t>
            </a:r>
            <a:r>
              <a:rPr lang="en-US" dirty="0"/>
              <a:t>, then they are </a:t>
            </a:r>
            <a:r>
              <a:rPr lang="en-US" b="1" dirty="0">
                <a:solidFill>
                  <a:srgbClr val="C00000"/>
                </a:solidFill>
              </a:rPr>
              <a:t>highly interdependent</a:t>
            </a:r>
            <a:r>
              <a:rPr lang="en-US" dirty="0"/>
              <a:t>.</a:t>
            </a:r>
          </a:p>
          <a:p>
            <a:r>
              <a:rPr lang="en-US" dirty="0"/>
              <a:t>The degree of coupling between two modules depends on their interface complexity.</a:t>
            </a:r>
          </a:p>
          <a:p>
            <a:r>
              <a:rPr lang="en-US" dirty="0"/>
              <a:t>The interface complexity is basically determined by the number of types of parameters that are interchanged while invoking the functions of the module.</a:t>
            </a: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19132" y="701684"/>
            <a:ext cx="467286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Classification of Coupling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519132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534059" y="1922740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Data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4058" y="2708036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Stamp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34058" y="3493332"/>
            <a:ext cx="2514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34057" y="4278628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534057" y="5063924"/>
            <a:ext cx="25146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Content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80057" y="1922740"/>
            <a:ext cx="553998" cy="36028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>
            <a:spAutoFit/>
          </a:bodyPr>
          <a:lstStyle/>
          <a:p>
            <a:pPr algn="ctr"/>
            <a:r>
              <a:rPr lang="en-US" sz="2400" b="1" dirty="0"/>
              <a:t>Classification of Coupling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54789" y="1865032"/>
            <a:ext cx="70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26447" y="5063923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High</a:t>
            </a:r>
          </a:p>
        </p:txBody>
      </p:sp>
      <p:cxnSp>
        <p:nvCxnSpPr>
          <p:cNvPr id="26" name="Straight Arrow Connector 25"/>
          <p:cNvCxnSpPr>
            <a:stCxn id="24" idx="2"/>
            <a:endCxn id="25" idx="0"/>
          </p:cNvCxnSpPr>
          <p:nvPr/>
        </p:nvCxnSpPr>
        <p:spPr>
          <a:xfrm flipH="1">
            <a:off x="11608924" y="2326697"/>
            <a:ext cx="1" cy="273722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0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Coupling Cont.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Data coupling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330426" y="1350665"/>
            <a:ext cx="41356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90499" y="1528464"/>
            <a:ext cx="6275615" cy="2298953"/>
          </a:xfrm>
        </p:spPr>
        <p:txBody>
          <a:bodyPr/>
          <a:lstStyle/>
          <a:p>
            <a:r>
              <a:rPr lang="en-US" dirty="0"/>
              <a:t>Two modules are data coupled, if</a:t>
            </a:r>
            <a:r>
              <a:rPr lang="en-US" b="1" dirty="0">
                <a:solidFill>
                  <a:srgbClr val="C00000"/>
                </a:solidFill>
              </a:rPr>
              <a:t> they communicate through a parameter</a:t>
            </a:r>
            <a:r>
              <a:rPr lang="en-US" dirty="0"/>
              <a:t>. </a:t>
            </a:r>
          </a:p>
          <a:p>
            <a:r>
              <a:rPr lang="en-US" dirty="0"/>
              <a:t>An example is an elementary (primal) data item passed as a parameter between two modules, e.g. an integer, a float, a character,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874328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Stamp coupling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9014255" y="1350665"/>
            <a:ext cx="292519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6874328" y="1528464"/>
            <a:ext cx="5065123" cy="331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special case (or extension) of data coupling</a:t>
            </a:r>
          </a:p>
          <a:p>
            <a:r>
              <a:rPr lang="en-US" dirty="0"/>
              <a:t>Two modules (``A'' and ``B'') exhibit stamp coupling if </a:t>
            </a:r>
            <a:r>
              <a:rPr lang="en-US" b="1" dirty="0">
                <a:solidFill>
                  <a:srgbClr val="C00000"/>
                </a:solidFill>
              </a:rPr>
              <a:t>one passes</a:t>
            </a:r>
            <a:r>
              <a:rPr lang="en-US" dirty="0"/>
              <a:t> directly to the other a </a:t>
            </a:r>
            <a:r>
              <a:rPr lang="en-US" b="1" dirty="0">
                <a:solidFill>
                  <a:srgbClr val="C00000"/>
                </a:solidFill>
              </a:rPr>
              <a:t>composite data item</a:t>
            </a:r>
            <a:r>
              <a:rPr lang="en-US" dirty="0"/>
              <a:t> - such as a record (or structure), array, or (pointer to) a list or tree.</a:t>
            </a:r>
          </a:p>
          <a:p>
            <a:r>
              <a:rPr lang="en-US" dirty="0"/>
              <a:t>This occurs when </a:t>
            </a:r>
            <a:r>
              <a:rPr lang="en-US" b="1" dirty="0" err="1">
                <a:solidFill>
                  <a:srgbClr val="C00000"/>
                </a:solidFill>
              </a:rPr>
              <a:t>ClassB</a:t>
            </a:r>
            <a:r>
              <a:rPr lang="en-US" dirty="0"/>
              <a:t> is </a:t>
            </a:r>
            <a:r>
              <a:rPr lang="en-US" b="1" dirty="0">
                <a:solidFill>
                  <a:srgbClr val="C00000"/>
                </a:solidFill>
              </a:rPr>
              <a:t>declared as a type </a:t>
            </a:r>
            <a:r>
              <a:rPr lang="en-US" dirty="0"/>
              <a:t>for an argument of an </a:t>
            </a:r>
            <a:r>
              <a:rPr lang="en-US" b="1" dirty="0">
                <a:solidFill>
                  <a:srgbClr val="C00000"/>
                </a:solidFill>
              </a:rPr>
              <a:t>operation of </a:t>
            </a:r>
            <a:r>
              <a:rPr lang="en-US" b="1" dirty="0" err="1">
                <a:solidFill>
                  <a:srgbClr val="C00000"/>
                </a:solidFill>
              </a:rPr>
              <a:t>ClassA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722295" y="711201"/>
            <a:ext cx="0" cy="588554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7619" y="3919583"/>
            <a:ext cx="351916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Control coupling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317547" y="4381248"/>
            <a:ext cx="414856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190499" y="4559048"/>
            <a:ext cx="6275615" cy="1188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from </a:t>
            </a:r>
            <a:r>
              <a:rPr lang="en-US" b="1" dirty="0">
                <a:solidFill>
                  <a:srgbClr val="C00000"/>
                </a:solidFill>
              </a:rPr>
              <a:t>one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module </a:t>
            </a:r>
            <a:r>
              <a:rPr lang="en-US" b="1" dirty="0">
                <a:solidFill>
                  <a:srgbClr val="C00000"/>
                </a:solidFill>
              </a:rPr>
              <a:t>is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used to direct the order of instruction</a:t>
            </a:r>
            <a:r>
              <a:rPr lang="en-US" dirty="0"/>
              <a:t>s execution </a:t>
            </a:r>
            <a:r>
              <a:rPr lang="en-US" b="1" dirty="0">
                <a:solidFill>
                  <a:srgbClr val="C00000"/>
                </a:solidFill>
              </a:rPr>
              <a:t>in another</a:t>
            </a:r>
            <a:r>
              <a:rPr lang="en-US" dirty="0"/>
              <a:t>.</a:t>
            </a:r>
          </a:p>
          <a:p>
            <a:r>
              <a:rPr lang="en-US" dirty="0"/>
              <a:t>An example of control coupling is a flag set in one module and tested in another module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 animBg="1"/>
      <p:bldP spid="19" grpId="0"/>
      <p:bldP spid="21" grpId="0" animBg="1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Coupling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499" y="88900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Common coupling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50665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0"/>
            <a:ext cx="11709764" cy="1724189"/>
          </a:xfrm>
        </p:spPr>
        <p:txBody>
          <a:bodyPr/>
          <a:lstStyle/>
          <a:p>
            <a:r>
              <a:rPr lang="en-US" dirty="0"/>
              <a:t>Two modules are common coupled if they share information through some </a:t>
            </a:r>
            <a:r>
              <a:rPr lang="en-US" b="1" dirty="0">
                <a:solidFill>
                  <a:srgbClr val="C00000"/>
                </a:solidFill>
              </a:rPr>
              <a:t>global data items</a:t>
            </a:r>
            <a:r>
              <a:rPr lang="en-US" dirty="0"/>
              <a:t>.</a:t>
            </a:r>
          </a:p>
          <a:p>
            <a:r>
              <a:rPr lang="en-US" dirty="0"/>
              <a:t>The modules can access &amp; manipulate the same global variables &amp; the data structures.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499" y="2642320"/>
            <a:ext cx="304909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Content coupling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330426" y="3103985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03562" y="3218482"/>
            <a:ext cx="11566072" cy="1549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Content coupling occurs when </a:t>
            </a:r>
            <a:r>
              <a:rPr lang="en-US" b="1" dirty="0">
                <a:solidFill>
                  <a:srgbClr val="C00000"/>
                </a:solidFill>
              </a:rPr>
              <a:t>one component secretly modifies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is</a:t>
            </a:r>
            <a:r>
              <a:rPr lang="en-US" b="1" dirty="0">
                <a:solidFill>
                  <a:srgbClr val="C00000"/>
                </a:solidFill>
              </a:rPr>
              <a:t> internal to another component.</a:t>
            </a:r>
          </a:p>
          <a:p>
            <a:r>
              <a:rPr lang="en-US" dirty="0"/>
              <a:t>This violets information hiding – a basic design concept</a:t>
            </a:r>
          </a:p>
          <a:p>
            <a:r>
              <a:rPr lang="en-US" dirty="0"/>
              <a:t>Content coupling exists between two modules, if they share code.</a:t>
            </a:r>
          </a:p>
        </p:txBody>
      </p:sp>
    </p:spTree>
    <p:extLst>
      <p:ext uri="{BB962C8B-B14F-4D97-AF65-F5344CB8AC3E}">
        <p14:creationId xmlns:p14="http://schemas.microsoft.com/office/powerpoint/2010/main" val="33005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User Interface Design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21000" y="727021"/>
            <a:ext cx="927100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Golden Rules of User Interface Design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921000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" y="857646"/>
            <a:ext cx="2538697" cy="2538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1" y="3870205"/>
            <a:ext cx="2246811" cy="189171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016779" y="1759905"/>
            <a:ext cx="4838700" cy="23557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59179" y="1751070"/>
            <a:ext cx="3657600" cy="23645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2"/>
          <a:stretch/>
        </p:blipFill>
        <p:spPr>
          <a:xfrm>
            <a:off x="8388643" y="1859292"/>
            <a:ext cx="1828535" cy="21828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0"/>
          <a:stretch/>
        </p:blipFill>
        <p:spPr>
          <a:xfrm>
            <a:off x="4064029" y="1825174"/>
            <a:ext cx="2247900" cy="209606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59179" y="1291774"/>
            <a:ext cx="3657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Place the User in Control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16779" y="1291773"/>
            <a:ext cx="48387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Reduce the User’s Memory Load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59179" y="4572839"/>
            <a:ext cx="8496300" cy="1900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59179" y="4111174"/>
            <a:ext cx="84963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Make the Interface Consistent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4" b="3656"/>
          <a:stretch/>
        </p:blipFill>
        <p:spPr>
          <a:xfrm>
            <a:off x="8007380" y="4641868"/>
            <a:ext cx="3276600" cy="18008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5" b="66103"/>
          <a:stretch/>
        </p:blipFill>
        <p:spPr>
          <a:xfrm>
            <a:off x="3574933" y="4847250"/>
            <a:ext cx="4278671" cy="13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1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1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of User Interface Design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499" y="859972"/>
            <a:ext cx="413475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Place the User in Control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21637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1"/>
            <a:ext cx="11709764" cy="1304726"/>
          </a:xfrm>
        </p:spPr>
        <p:txBody>
          <a:bodyPr/>
          <a:lstStyle/>
          <a:p>
            <a:r>
              <a:rPr lang="en-US" dirty="0"/>
              <a:t>During a requirements-gathering session for a major new information system, a key user was asked about.</a:t>
            </a:r>
          </a:p>
          <a:p>
            <a:r>
              <a:rPr lang="en-US" dirty="0"/>
              <a:t>Following are the </a:t>
            </a:r>
            <a:r>
              <a:rPr lang="en-US" b="1" dirty="0">
                <a:solidFill>
                  <a:srgbClr val="C00000"/>
                </a:solidFill>
              </a:rPr>
              <a:t>design principles</a:t>
            </a:r>
            <a:r>
              <a:rPr lang="en-US" dirty="0"/>
              <a:t> that allow the </a:t>
            </a:r>
            <a:r>
              <a:rPr lang="en-US" b="1" dirty="0">
                <a:solidFill>
                  <a:srgbClr val="C00000"/>
                </a:solidFill>
              </a:rPr>
              <a:t>user to maintain control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0541" y="2881223"/>
            <a:ext cx="11435806" cy="43088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Define interaction modes</a:t>
            </a:r>
            <a:r>
              <a:rPr lang="en-US" sz="2200" dirty="0"/>
              <a:t> in a way that </a:t>
            </a:r>
            <a:r>
              <a:rPr lang="en-US" sz="2200" b="1" dirty="0">
                <a:solidFill>
                  <a:srgbClr val="C00000"/>
                </a:solidFill>
              </a:rPr>
              <a:t>does not force a user</a:t>
            </a:r>
            <a:r>
              <a:rPr lang="en-US" sz="2200" dirty="0"/>
              <a:t> into unnecessary or </a:t>
            </a:r>
            <a:r>
              <a:rPr lang="en-US" sz="2200" b="1" dirty="0">
                <a:solidFill>
                  <a:srgbClr val="C00000"/>
                </a:solidFill>
              </a:rPr>
              <a:t>undesired actions</a:t>
            </a:r>
            <a:r>
              <a:rPr lang="en-US" sz="22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827" y="3456529"/>
            <a:ext cx="3911648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Provide for </a:t>
            </a:r>
            <a:r>
              <a:rPr lang="en-US" sz="2400" b="1" dirty="0">
                <a:solidFill>
                  <a:srgbClr val="C00000"/>
                </a:solidFill>
              </a:rPr>
              <a:t>flexible interaction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366038" y="3456529"/>
            <a:ext cx="7403595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Allow user </a:t>
            </a:r>
            <a:r>
              <a:rPr lang="en-US" sz="2400" b="1" dirty="0">
                <a:solidFill>
                  <a:srgbClr val="C00000"/>
                </a:solidFill>
              </a:rPr>
              <a:t>interaction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be interruptible and </a:t>
            </a:r>
            <a:r>
              <a:rPr lang="en-US" sz="2400" b="1" dirty="0">
                <a:solidFill>
                  <a:srgbClr val="C00000"/>
                </a:solidFill>
              </a:rPr>
              <a:t>undoable</a:t>
            </a:r>
            <a:r>
              <a:rPr lang="en-US" sz="2400" dirty="0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827" y="4062613"/>
            <a:ext cx="8659767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Streamline interaction as skill levels advance and allow the interaction to be customized.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0541" y="5038029"/>
            <a:ext cx="866648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Hide technical internals</a:t>
            </a:r>
            <a:r>
              <a:rPr lang="en-US" sz="2400" dirty="0"/>
              <a:t> from the casual user.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7113" y="5644114"/>
            <a:ext cx="866648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Design for </a:t>
            </a:r>
            <a:r>
              <a:rPr lang="en-US" sz="2400" b="1" dirty="0">
                <a:solidFill>
                  <a:srgbClr val="C00000"/>
                </a:solidFill>
              </a:rPr>
              <a:t>direct interaction with objects </a:t>
            </a:r>
            <a:r>
              <a:rPr lang="en-US" sz="2400" dirty="0"/>
              <a:t>that appear on the screen.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0"/>
          <a:stretch/>
        </p:blipFill>
        <p:spPr>
          <a:xfrm>
            <a:off x="10021810" y="4150219"/>
            <a:ext cx="1891516" cy="17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2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188259" y="805330"/>
            <a:ext cx="6178177" cy="714187"/>
          </a:xfrm>
          <a:prstGeom prst="wedgeRoundRectCallout">
            <a:avLst>
              <a:gd name="adj1" fmla="val -39739"/>
              <a:gd name="adj2" fmla="val -7988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Any requirement which specifies </a:t>
            </a:r>
            <a:r>
              <a:rPr lang="en-US" sz="2200" b="1" dirty="0">
                <a:solidFill>
                  <a:srgbClr val="C00000"/>
                </a:solidFill>
              </a:rPr>
              <a:t>what the system Should do</a:t>
            </a:r>
            <a:r>
              <a:rPr lang="en-US" sz="2200" dirty="0"/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8259" y="1627093"/>
            <a:ext cx="6178177" cy="17928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dirty="0"/>
              <a:t>A functional requirement will describe a particular </a:t>
            </a:r>
            <a:r>
              <a:rPr lang="en-US" sz="2300" dirty="0" err="1"/>
              <a:t>behaviour</a:t>
            </a:r>
            <a:r>
              <a:rPr lang="en-US" sz="2300" dirty="0"/>
              <a:t> of function of the system when certain conditions are met, for example: “Send email when a new customer signs up” or “Open a new account”.</a:t>
            </a:r>
          </a:p>
        </p:txBody>
      </p:sp>
      <p:sp>
        <p:nvSpPr>
          <p:cNvPr id="7" name="Rectangle 6"/>
          <p:cNvSpPr/>
          <p:nvPr/>
        </p:nvSpPr>
        <p:spPr>
          <a:xfrm>
            <a:off x="188259" y="3472017"/>
            <a:ext cx="6178177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Typical functional requirements </a:t>
            </a:r>
          </a:p>
        </p:txBody>
      </p:sp>
      <p:sp>
        <p:nvSpPr>
          <p:cNvPr id="8" name="Rectangle 7"/>
          <p:cNvSpPr/>
          <p:nvPr/>
        </p:nvSpPr>
        <p:spPr>
          <a:xfrm>
            <a:off x="188259" y="4074458"/>
            <a:ext cx="161935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Business Rules </a:t>
            </a:r>
          </a:p>
        </p:txBody>
      </p:sp>
      <p:sp>
        <p:nvSpPr>
          <p:cNvPr id="9" name="Rectangle 8"/>
          <p:cNvSpPr/>
          <p:nvPr/>
        </p:nvSpPr>
        <p:spPr>
          <a:xfrm>
            <a:off x="188258" y="4535537"/>
            <a:ext cx="327352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Transaction corrections, adjustments and cancellations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72790" y="4074458"/>
            <a:ext cx="257414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Administrative functions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46470" y="5285939"/>
            <a:ext cx="15199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Authentication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65499" y="5743629"/>
            <a:ext cx="30009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Authorization levels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65499" y="6175919"/>
            <a:ext cx="30009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Audit Tracking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8257" y="5286315"/>
            <a:ext cx="189670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External Interfaces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38936" y="5277928"/>
            <a:ext cx="236955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/>
              <a:t>Reporting Requirements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93045" y="4066155"/>
            <a:ext cx="167339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Historical Data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15763" y="4540520"/>
            <a:ext cx="275067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Legal or Regulatory Requirements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616700" y="12700"/>
            <a:ext cx="0" cy="654525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ounded Rectangular Callout 25"/>
          <p:cNvSpPr/>
          <p:nvPr/>
        </p:nvSpPr>
        <p:spPr>
          <a:xfrm>
            <a:off x="6866964" y="805330"/>
            <a:ext cx="5120340" cy="714187"/>
          </a:xfrm>
          <a:prstGeom prst="wedgeRoundRectCallout">
            <a:avLst>
              <a:gd name="adj1" fmla="val -5819"/>
              <a:gd name="adj2" fmla="val -8699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100" dirty="0"/>
              <a:t>Any requirement which specifies </a:t>
            </a:r>
            <a:r>
              <a:rPr lang="en-US" sz="2100" b="1" dirty="0">
                <a:solidFill>
                  <a:srgbClr val="C00000"/>
                </a:solidFill>
              </a:rPr>
              <a:t>how the system performs a certain function</a:t>
            </a:r>
            <a:r>
              <a:rPr lang="en-US" sz="2100" dirty="0"/>
              <a:t>.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866965" y="1613645"/>
            <a:ext cx="5120340" cy="18154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400" dirty="0"/>
              <a:t>A non-functional requirement will describe how a system should behave and what limits there are on its functionality.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66963" y="3472017"/>
            <a:ext cx="5120341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Typical non-functional requirements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66964" y="3976604"/>
            <a:ext cx="1745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Response time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66964" y="4406477"/>
            <a:ext cx="1745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Throughput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866964" y="4836350"/>
            <a:ext cx="1745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Utilization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66964" y="5266223"/>
            <a:ext cx="1745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Static volumetric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66964" y="5696096"/>
            <a:ext cx="1745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Scalability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66964" y="6125971"/>
            <a:ext cx="1745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Capacity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758317" y="3976604"/>
            <a:ext cx="15279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Availability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758317" y="4406477"/>
            <a:ext cx="15279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Reliability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758317" y="4836350"/>
            <a:ext cx="15279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Recoverability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758317" y="5266223"/>
            <a:ext cx="15279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/>
              <a:t>Maintainability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758317" y="5696096"/>
            <a:ext cx="15279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Serviceability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758317" y="6125971"/>
            <a:ext cx="15279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Security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40276" y="3976604"/>
            <a:ext cx="154702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Regulatory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40276" y="4406477"/>
            <a:ext cx="154702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Manageability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440276" y="4836350"/>
            <a:ext cx="154702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Environmental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440276" y="5266223"/>
            <a:ext cx="154702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Data Integrity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440276" y="5696096"/>
            <a:ext cx="154852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Usability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440275" y="6125971"/>
            <a:ext cx="154702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Interoperability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814195" y="27447"/>
            <a:ext cx="518763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Non-functional</a:t>
            </a:r>
            <a:r>
              <a:rPr lang="en-US" dirty="0"/>
              <a:t> </a:t>
            </a: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54710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of User Interface Design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499" y="859972"/>
            <a:ext cx="413475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Reduce the User’s Memory Load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21637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562" y="1423961"/>
            <a:ext cx="11709764" cy="130472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more a user has to remember, the more error-prone</a:t>
            </a:r>
            <a:r>
              <a:rPr lang="en-US" dirty="0"/>
              <a:t> the interaction with the system will be.</a:t>
            </a:r>
          </a:p>
          <a:p>
            <a:r>
              <a:rPr lang="en-US" dirty="0"/>
              <a:t>Following are the design principles that enable an interface to reduce the user’s memory load: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32"/>
          <a:stretch/>
        </p:blipFill>
        <p:spPr>
          <a:xfrm>
            <a:off x="9938153" y="2873833"/>
            <a:ext cx="2195788" cy="26212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8343" y="2904252"/>
            <a:ext cx="9429184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b="1" dirty="0">
                <a:solidFill>
                  <a:srgbClr val="C00000"/>
                </a:solidFill>
              </a:rPr>
              <a:t>Reduce demand</a:t>
            </a:r>
            <a:r>
              <a:rPr lang="en-US" sz="2400" dirty="0"/>
              <a:t> on </a:t>
            </a:r>
            <a:r>
              <a:rPr lang="en-US" sz="2400" b="1" dirty="0">
                <a:solidFill>
                  <a:srgbClr val="C00000"/>
                </a:solidFill>
              </a:rPr>
              <a:t>short-term memory</a:t>
            </a:r>
            <a:r>
              <a:rPr lang="en-US" sz="24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8343" y="3541482"/>
            <a:ext cx="383310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Establish </a:t>
            </a:r>
            <a:r>
              <a:rPr lang="en-US" sz="2400" b="1" dirty="0">
                <a:solidFill>
                  <a:srgbClr val="C00000"/>
                </a:solidFill>
              </a:rPr>
              <a:t>meaningful defaults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384286" y="3551497"/>
            <a:ext cx="5423241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b="1" dirty="0">
                <a:solidFill>
                  <a:srgbClr val="C00000"/>
                </a:solidFill>
              </a:rPr>
              <a:t>Define shortcuts </a:t>
            </a:r>
            <a:r>
              <a:rPr lang="en-US" sz="2400" dirty="0"/>
              <a:t>that are intuitive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8343" y="4198742"/>
            <a:ext cx="9429184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visual layout </a:t>
            </a:r>
            <a:r>
              <a:rPr lang="en-US" sz="2400" dirty="0"/>
              <a:t>of the interface should be </a:t>
            </a:r>
            <a:r>
              <a:rPr lang="en-US" sz="2400" b="1" dirty="0">
                <a:solidFill>
                  <a:srgbClr val="C00000"/>
                </a:solidFill>
              </a:rPr>
              <a:t>based on</a:t>
            </a:r>
            <a:r>
              <a:rPr lang="en-US" sz="2400" dirty="0"/>
              <a:t> a </a:t>
            </a:r>
            <a:r>
              <a:rPr lang="en-US" sz="2400" b="1" dirty="0">
                <a:solidFill>
                  <a:srgbClr val="C00000"/>
                </a:solidFill>
              </a:rPr>
              <a:t>real-world metaphor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78343" y="4835971"/>
            <a:ext cx="9429184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Disclose </a:t>
            </a:r>
            <a:r>
              <a:rPr lang="en-US" sz="2400" b="1" dirty="0">
                <a:solidFill>
                  <a:srgbClr val="C00000"/>
                </a:solidFill>
              </a:rPr>
              <a:t>information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a </a:t>
            </a:r>
            <a:r>
              <a:rPr lang="en-US" sz="2400" b="1" dirty="0">
                <a:solidFill>
                  <a:srgbClr val="C00000"/>
                </a:solidFill>
              </a:rPr>
              <a:t>progressive fashion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62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Rules of User Interface Design Cont.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2359" y="1490402"/>
            <a:ext cx="11929641" cy="1367181"/>
          </a:xfrm>
        </p:spPr>
        <p:txBody>
          <a:bodyPr/>
          <a:lstStyle/>
          <a:p>
            <a:r>
              <a:rPr lang="en-US" dirty="0"/>
              <a:t>The interface should </a:t>
            </a:r>
            <a:r>
              <a:rPr lang="en-US" b="1" dirty="0">
                <a:solidFill>
                  <a:srgbClr val="C00000"/>
                </a:solidFill>
              </a:rPr>
              <a:t>present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acquire </a:t>
            </a:r>
            <a:r>
              <a:rPr lang="en-US" b="1" dirty="0">
                <a:solidFill>
                  <a:srgbClr val="C00000"/>
                </a:solidFill>
              </a:rPr>
              <a:t>information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rgbClr val="C00000"/>
                </a:solidFill>
              </a:rPr>
              <a:t>consistent fashion</a:t>
            </a:r>
            <a:r>
              <a:rPr lang="en-US" dirty="0"/>
              <a:t>.</a:t>
            </a:r>
          </a:p>
          <a:p>
            <a:r>
              <a:rPr lang="en-US" dirty="0"/>
              <a:t>Following are the design principles that help make the interface consistent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499" y="859972"/>
            <a:ext cx="413475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Make the Interface Consistent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330426" y="1321637"/>
            <a:ext cx="943920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78343" y="2628486"/>
            <a:ext cx="7420182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Maintain </a:t>
            </a:r>
            <a:r>
              <a:rPr lang="en-US" sz="2400" b="1" dirty="0">
                <a:solidFill>
                  <a:srgbClr val="C00000"/>
                </a:solidFill>
              </a:rPr>
              <a:t>consistency across a family of applications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378343" y="3251872"/>
            <a:ext cx="7420182" cy="120032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If past interactive models have created user expectations, </a:t>
            </a:r>
            <a:r>
              <a:rPr lang="en-US" sz="2400" b="1" dirty="0">
                <a:solidFill>
                  <a:srgbClr val="C00000"/>
                </a:solidFill>
              </a:rPr>
              <a:t>do not make changes unless there is a compelling</a:t>
            </a:r>
            <a:r>
              <a:rPr lang="en-US" sz="2400" dirty="0"/>
              <a:t> (convincing) </a:t>
            </a:r>
            <a:r>
              <a:rPr lang="en-US" sz="2400" b="1" dirty="0">
                <a:solidFill>
                  <a:srgbClr val="C00000"/>
                </a:solidFill>
              </a:rPr>
              <a:t>reason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to do so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4" b="3656"/>
          <a:stretch/>
        </p:blipFill>
        <p:spPr>
          <a:xfrm>
            <a:off x="7798525" y="4195293"/>
            <a:ext cx="4114801" cy="2261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3"/>
          <a:stretch/>
        </p:blipFill>
        <p:spPr>
          <a:xfrm>
            <a:off x="7914637" y="3072448"/>
            <a:ext cx="3743325" cy="11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animBg="1"/>
      <p:bldP spid="9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User Interface Analysis and Design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4717142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User profile model </a:t>
            </a:r>
            <a:r>
              <a:rPr lang="en-US" dirty="0"/>
              <a:t>– Established by a software engineer</a:t>
            </a:r>
          </a:p>
          <a:p>
            <a:pPr lvl="1"/>
            <a:r>
              <a:rPr lang="en-US" dirty="0"/>
              <a:t>Establishes the profile of the end-users of the system </a:t>
            </a:r>
          </a:p>
          <a:p>
            <a:pPr lvl="1"/>
            <a:r>
              <a:rPr lang="en-US" dirty="0"/>
              <a:t>based on age, gender, physical abilities, education, cultural background, motivation, goals, and personality.</a:t>
            </a:r>
          </a:p>
          <a:p>
            <a:r>
              <a:rPr lang="en-US" b="1" dirty="0">
                <a:solidFill>
                  <a:srgbClr val="C00000"/>
                </a:solidFill>
              </a:rPr>
              <a:t>Design model </a:t>
            </a:r>
            <a:r>
              <a:rPr lang="en-US" dirty="0"/>
              <a:t>– Created by a software engineer</a:t>
            </a:r>
          </a:p>
          <a:p>
            <a:pPr lvl="1"/>
            <a:r>
              <a:rPr lang="en-US" dirty="0"/>
              <a:t>Derived from the analysis model of the requirements.</a:t>
            </a:r>
          </a:p>
          <a:p>
            <a:pPr lvl="1"/>
            <a:r>
              <a:rPr lang="en-US" dirty="0"/>
              <a:t>Incorporates data, architectural, interface, and procedural representations of the software.</a:t>
            </a:r>
          </a:p>
          <a:p>
            <a:r>
              <a:rPr lang="en-US" b="1" dirty="0">
                <a:solidFill>
                  <a:srgbClr val="C00000"/>
                </a:solidFill>
              </a:rPr>
              <a:t>Implementation model</a:t>
            </a:r>
            <a:r>
              <a:rPr lang="en-US" dirty="0"/>
              <a:t> – Created by the software implementers</a:t>
            </a:r>
          </a:p>
          <a:p>
            <a:pPr lvl="1"/>
            <a:r>
              <a:rPr lang="en-US" dirty="0"/>
              <a:t>Consists of the look and feel of the interface combined with all supporting information (books, videos, help files) that describe system syntax and semantics.</a:t>
            </a:r>
          </a:p>
          <a:p>
            <a:r>
              <a:rPr lang="en-US" b="1" dirty="0">
                <a:solidFill>
                  <a:srgbClr val="C00000"/>
                </a:solidFill>
              </a:rPr>
              <a:t>User's mental model</a:t>
            </a:r>
            <a:r>
              <a:rPr lang="en-US" dirty="0"/>
              <a:t> – Developed by the user when interacting with the application</a:t>
            </a:r>
          </a:p>
          <a:p>
            <a:pPr lvl="1"/>
            <a:r>
              <a:rPr lang="en-US" dirty="0"/>
              <a:t>Often called the user's system perception. </a:t>
            </a:r>
          </a:p>
          <a:p>
            <a:pPr lvl="1"/>
            <a:r>
              <a:rPr lang="en-US" dirty="0"/>
              <a:t>Consists of the image of the system; that users carry in their heads.</a:t>
            </a:r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391886" y="5580586"/>
            <a:ext cx="9927771" cy="830942"/>
          </a:xfrm>
          <a:prstGeom prst="wedgeRoundRectCallout">
            <a:avLst>
              <a:gd name="adj1" fmla="val 54280"/>
              <a:gd name="adj2" fmla="val -63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role of the interface designer</a:t>
            </a:r>
            <a:r>
              <a:rPr lang="en-US" sz="2400" dirty="0"/>
              <a:t> is to merge these differences and derive a consistent representation of the interface.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41" y="5185070"/>
            <a:ext cx="1226458" cy="12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9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Web Application Design	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85948" y="967919"/>
            <a:ext cx="8586738" cy="875395"/>
          </a:xfrm>
        </p:spPr>
        <p:txBody>
          <a:bodyPr/>
          <a:lstStyle/>
          <a:p>
            <a:r>
              <a:rPr lang="en-US" dirty="0"/>
              <a:t>Design for </a:t>
            </a:r>
            <a:r>
              <a:rPr lang="en-US" dirty="0" err="1"/>
              <a:t>WebApp</a:t>
            </a:r>
            <a:r>
              <a:rPr lang="en-US" dirty="0"/>
              <a:t> encompasses technical and nontechnical activities that include: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116945" y="711201"/>
            <a:ext cx="0" cy="589279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41" y="967919"/>
            <a:ext cx="2451064" cy="2451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3" y="3742618"/>
            <a:ext cx="2395125" cy="2395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25518" y="1869199"/>
            <a:ext cx="8347167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Establishing the look and feel </a:t>
            </a:r>
            <a:r>
              <a:rPr lang="en-US" sz="2400" dirty="0"/>
              <a:t>of the </a:t>
            </a:r>
            <a:r>
              <a:rPr lang="en-US" sz="2400" dirty="0" err="1"/>
              <a:t>WebApp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525518" y="2436628"/>
            <a:ext cx="8347167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Defining the </a:t>
            </a:r>
            <a:r>
              <a:rPr lang="en-US" sz="2400" b="1" dirty="0">
                <a:solidFill>
                  <a:srgbClr val="C00000"/>
                </a:solidFill>
              </a:rPr>
              <a:t>overall architectural structure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525518" y="3004057"/>
            <a:ext cx="8347167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Developing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functionality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reside within the architecture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25518" y="3940818"/>
            <a:ext cx="8347167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Planning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navigation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occurs within the </a:t>
            </a:r>
            <a:r>
              <a:rPr lang="en-US" sz="2400" dirty="0" err="1"/>
              <a:t>WebApp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085" y="4508247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53" y="4669396"/>
            <a:ext cx="1163527" cy="116352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57" y="4618715"/>
            <a:ext cx="2065543" cy="13662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94" y="4669397"/>
            <a:ext cx="1163527" cy="11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Interface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8758" y="857888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objectives of a </a:t>
            </a:r>
            <a:r>
              <a:rPr lang="en-US" sz="2400" dirty="0" err="1"/>
              <a:t>WebApp</a:t>
            </a:r>
            <a:r>
              <a:rPr lang="en-US" sz="2400" dirty="0"/>
              <a:t> interface are to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65" y="1225621"/>
            <a:ext cx="4133685" cy="421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22295" y="715020"/>
            <a:ext cx="546970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Design pyramid for </a:t>
            </a:r>
            <a:r>
              <a:rPr lang="en-US" sz="2400" b="1" dirty="0" err="1"/>
              <a:t>WebApps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57527" y="1465334"/>
            <a:ext cx="6096000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400" dirty="0"/>
              <a:t>Establish a </a:t>
            </a:r>
            <a:r>
              <a:rPr lang="en-US" sz="2400" b="1" dirty="0">
                <a:solidFill>
                  <a:srgbClr val="C00000"/>
                </a:solidFill>
              </a:rPr>
              <a:t>consistent window</a:t>
            </a:r>
            <a:r>
              <a:rPr lang="en-US" sz="2400" dirty="0"/>
              <a:t> into the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functionality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provided by the interface.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527" y="2501463"/>
            <a:ext cx="6096000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Guide the user</a:t>
            </a:r>
            <a:r>
              <a:rPr lang="en-US" sz="2400" dirty="0"/>
              <a:t> through a series of interactions with the </a:t>
            </a:r>
            <a:r>
              <a:rPr lang="en-US" sz="2400" dirty="0" err="1"/>
              <a:t>WebApp</a:t>
            </a:r>
            <a:r>
              <a:rPr lang="en-US" sz="240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527" y="3581399"/>
            <a:ext cx="6096000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Organize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navigation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options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content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available to the user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722295" y="711201"/>
            <a:ext cx="0" cy="441324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9358" y="5602535"/>
            <a:ext cx="8965142" cy="947317"/>
          </a:xfrm>
        </p:spPr>
        <p:txBody>
          <a:bodyPr/>
          <a:lstStyle/>
          <a:p>
            <a:r>
              <a:rPr lang="en-US" dirty="0"/>
              <a:t>One of the challenges of interface design for </a:t>
            </a:r>
            <a:r>
              <a:rPr lang="en-US" dirty="0" err="1"/>
              <a:t>WebApps</a:t>
            </a:r>
            <a:r>
              <a:rPr lang="en-US" dirty="0"/>
              <a:t> is the </a:t>
            </a:r>
            <a:r>
              <a:rPr lang="en-US" b="1" dirty="0">
                <a:solidFill>
                  <a:srgbClr val="C00000"/>
                </a:solidFill>
              </a:rPr>
              <a:t>nature of the user’s entry point.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3623" y="5019459"/>
            <a:ext cx="285314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Interface Design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63550" y="5481124"/>
            <a:ext cx="960902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15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build="p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pyramid for </a:t>
            </a:r>
            <a:r>
              <a:rPr lang="en-US" dirty="0" err="1"/>
              <a:t>WebApps</a:t>
            </a:r>
            <a:r>
              <a:rPr lang="en-US" dirty="0"/>
              <a:t> Cont.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8900" y="1460316"/>
            <a:ext cx="3947462" cy="1749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Also called </a:t>
            </a:r>
            <a:r>
              <a:rPr lang="en-US" sz="2200" b="1" dirty="0">
                <a:solidFill>
                  <a:srgbClr val="C00000"/>
                </a:solidFill>
              </a:rPr>
              <a:t>graphic design</a:t>
            </a:r>
            <a:r>
              <a:rPr lang="en-US" sz="2200" dirty="0"/>
              <a:t>, is an </a:t>
            </a:r>
            <a:r>
              <a:rPr lang="en-US" sz="2200" b="1" dirty="0">
                <a:solidFill>
                  <a:srgbClr val="C00000"/>
                </a:solidFill>
              </a:rPr>
              <a:t>artistic endeavor</a:t>
            </a:r>
            <a:r>
              <a:rPr lang="en-US" sz="2200" dirty="0"/>
              <a:t> </a:t>
            </a:r>
            <a:r>
              <a:rPr lang="en-US" sz="2200" dirty="0" err="1"/>
              <a:t>sthat</a:t>
            </a:r>
            <a:r>
              <a:rPr lang="en-US" sz="2200" dirty="0"/>
              <a:t> </a:t>
            </a:r>
            <a:r>
              <a:rPr lang="en-US" sz="2200" b="1" dirty="0">
                <a:solidFill>
                  <a:srgbClr val="C00000"/>
                </a:solidFill>
              </a:rPr>
              <a:t>complements the technical aspects </a:t>
            </a:r>
            <a:r>
              <a:rPr lang="en-US" sz="2200" dirty="0"/>
              <a:t>of WebApp design.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8899" y="921327"/>
            <a:ext cx="285314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Aesthetic Design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308826" y="1382992"/>
            <a:ext cx="16154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4398860" y="1445076"/>
            <a:ext cx="3561903" cy="1566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rgbClr val="C00000"/>
                </a:solidFill>
              </a:rPr>
              <a:t>Generate content and design </a:t>
            </a:r>
            <a:r>
              <a:rPr lang="en-US" sz="2200" dirty="0"/>
              <a:t>the representation for content to be used within a </a:t>
            </a:r>
            <a:r>
              <a:rPr lang="en-US" sz="2200" dirty="0" err="1"/>
              <a:t>WebApp</a:t>
            </a:r>
            <a:r>
              <a:rPr lang="en-US" sz="2200" dirty="0"/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385593" y="919150"/>
            <a:ext cx="2853147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Content Design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6614421" y="1380815"/>
            <a:ext cx="1294607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8235626" y="1409598"/>
            <a:ext cx="3796897" cy="1167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It is tied to the goals established for a </a:t>
            </a:r>
            <a:r>
              <a:rPr lang="en-US" sz="2200" dirty="0" err="1"/>
              <a:t>WebApp</a:t>
            </a:r>
            <a:r>
              <a:rPr lang="en-US" sz="2200" dirty="0"/>
              <a:t>,  the content to be presented, the users who will visit, and the navigation that has been established.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35626" y="842581"/>
            <a:ext cx="283033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Architecture Design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0352735" y="1304246"/>
            <a:ext cx="167978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8311826" y="3907309"/>
            <a:ext cx="3720697" cy="2493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Represents the navigational </a:t>
            </a:r>
            <a:r>
              <a:rPr lang="en-US" b="1" dirty="0">
                <a:solidFill>
                  <a:srgbClr val="C00000"/>
                </a:solidFill>
              </a:rPr>
              <a:t>flow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between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content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objects</a:t>
            </a:r>
            <a:r>
              <a:rPr lang="en-US" b="1" dirty="0"/>
              <a:t> </a:t>
            </a:r>
            <a:r>
              <a:rPr lang="en-US" dirty="0"/>
              <a:t>and for all WebApp functions. It describes </a:t>
            </a:r>
            <a:r>
              <a:rPr lang="en-US" b="1" dirty="0">
                <a:solidFill>
                  <a:srgbClr val="C00000"/>
                </a:solidFill>
              </a:rPr>
              <a:t>how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user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locates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interacts with the content</a:t>
            </a:r>
            <a:r>
              <a:rPr lang="en-US" b="1" dirty="0"/>
              <a:t>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301092" y="3307198"/>
            <a:ext cx="285314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Navigation Design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0441019" y="3768863"/>
            <a:ext cx="159150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168899" y="3774680"/>
            <a:ext cx="7755730" cy="475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/>
              <a:t>Modern </a:t>
            </a:r>
            <a:r>
              <a:rPr lang="en-US" sz="1900" dirty="0" err="1"/>
              <a:t>WebApps</a:t>
            </a:r>
            <a:r>
              <a:rPr lang="en-US" sz="1900" dirty="0"/>
              <a:t> deliver increasingly sophisticated processing functions that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8899" y="3261680"/>
            <a:ext cx="338233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Component-Level Design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341862" y="3723345"/>
            <a:ext cx="560558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8899" y="4176643"/>
            <a:ext cx="7778546" cy="70788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Perform localized processing </a:t>
            </a:r>
            <a:r>
              <a:rPr lang="en-US" sz="2000" dirty="0"/>
              <a:t>to generate content and navigation capability in a dynamic fashion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8899" y="4949492"/>
            <a:ext cx="7778546" cy="70788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Provide </a:t>
            </a:r>
            <a:r>
              <a:rPr lang="en-US" sz="2000" b="1" dirty="0">
                <a:solidFill>
                  <a:srgbClr val="C00000"/>
                </a:solidFill>
              </a:rPr>
              <a:t>computation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C00000"/>
                </a:solidFill>
              </a:rPr>
              <a:t>data processing capability</a:t>
            </a:r>
            <a:r>
              <a:rPr lang="en-US" sz="2000" dirty="0"/>
              <a:t> that are appropriate for the </a:t>
            </a:r>
            <a:r>
              <a:rPr lang="en-US" sz="2000" dirty="0" err="1"/>
              <a:t>WebApp’s</a:t>
            </a:r>
            <a:r>
              <a:rPr lang="en-US" sz="2000" dirty="0"/>
              <a:t> business domain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68899" y="5722341"/>
            <a:ext cx="7778546" cy="40011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Provide </a:t>
            </a:r>
            <a:r>
              <a:rPr lang="en-US" sz="2000" b="1" dirty="0">
                <a:solidFill>
                  <a:srgbClr val="C00000"/>
                </a:solidFill>
              </a:rPr>
              <a:t>sophisticated database query</a:t>
            </a:r>
            <a:r>
              <a:rPr lang="en-US" sz="2000" dirty="0"/>
              <a:t> and access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8899" y="6187414"/>
            <a:ext cx="7755730" cy="36933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Establish </a:t>
            </a:r>
            <a:r>
              <a:rPr lang="en-US" b="1" dirty="0">
                <a:solidFill>
                  <a:srgbClr val="C00000"/>
                </a:solidFill>
              </a:rPr>
              <a:t>data interfaces with external corporate</a:t>
            </a:r>
            <a:r>
              <a:rPr lang="en-US" dirty="0"/>
              <a:t> systems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8899" y="3123581"/>
            <a:ext cx="1171502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162348" y="919150"/>
            <a:ext cx="0" cy="22044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30927" y="919150"/>
            <a:ext cx="0" cy="53798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7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animBg="1"/>
      <p:bldP spid="19" grpId="0" build="p"/>
      <p:bldP spid="20" grpId="0" animBg="1"/>
      <p:bldP spid="22" grpId="0" build="p"/>
      <p:bldP spid="23" grpId="0" animBg="1"/>
      <p:bldP spid="28" grpId="0" build="p"/>
      <p:bldP spid="29" grpId="0" animBg="1"/>
      <p:bldP spid="31" grpId="0" build="p"/>
      <p:bldP spid="32" grpId="0" animBg="1"/>
      <p:bldP spid="14" grpId="0" animBg="1"/>
      <p:bldP spid="15" grpId="0" animBg="1"/>
      <p:bldP spid="37" grpId="0" animBg="1"/>
      <p:bldP spid="3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(2305CS202)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Darshan Institute of Computer Application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 dirty="0"/>
              <a:t> L. Kotak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CCAFF40-34A3-49C4-90AE-8ABA7A3BEF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92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Management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711201"/>
            <a:ext cx="661669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Function Requirements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16699" y="711201"/>
            <a:ext cx="557530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Non-function Requirements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8427" y="1308101"/>
            <a:ext cx="6416673" cy="4452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Add Article:</a:t>
            </a:r>
            <a:r>
              <a:rPr lang="en-US" sz="2000" dirty="0"/>
              <a:t> New entries must be entered in database</a:t>
            </a:r>
          </a:p>
          <a:p>
            <a:r>
              <a:rPr lang="en-US" sz="2000" b="1" dirty="0"/>
              <a:t>Update Article:</a:t>
            </a:r>
            <a:r>
              <a:rPr lang="en-US" sz="2000" dirty="0"/>
              <a:t> Any changes in articles should be updated in case of update</a:t>
            </a:r>
          </a:p>
          <a:p>
            <a:r>
              <a:rPr lang="en-US" sz="2000" b="1" dirty="0"/>
              <a:t>Delete Article: </a:t>
            </a:r>
            <a:r>
              <a:rPr lang="en-US" sz="2000" dirty="0"/>
              <a:t>Wrong entry must be removed from system</a:t>
            </a:r>
          </a:p>
          <a:p>
            <a:r>
              <a:rPr lang="en-US" sz="2000" b="1" dirty="0"/>
              <a:t>Inquiry Members:</a:t>
            </a:r>
            <a:r>
              <a:rPr lang="en-US" sz="2000" dirty="0"/>
              <a:t> Inquiry all current enrolled members to view their details</a:t>
            </a:r>
          </a:p>
          <a:p>
            <a:r>
              <a:rPr lang="en-US" sz="2000" b="1" dirty="0"/>
              <a:t>Inquiry Issuance: </a:t>
            </a:r>
            <a:r>
              <a:rPr lang="en-US" sz="2000" dirty="0"/>
              <a:t>Inquiry all database articles</a:t>
            </a:r>
          </a:p>
          <a:p>
            <a:r>
              <a:rPr lang="en-US" sz="2000" b="1" dirty="0"/>
              <a:t>Check out Article:</a:t>
            </a:r>
            <a:r>
              <a:rPr lang="en-US" sz="2000" dirty="0"/>
              <a:t> To issue any article must be checked out</a:t>
            </a:r>
          </a:p>
          <a:p>
            <a:r>
              <a:rPr lang="en-US" sz="2000" b="1" dirty="0"/>
              <a:t>Check In article:</a:t>
            </a:r>
            <a:r>
              <a:rPr lang="en-US" sz="2000" dirty="0"/>
              <a:t> After receiving any article system will reenter article by Checking</a:t>
            </a:r>
          </a:p>
          <a:p>
            <a:r>
              <a:rPr lang="en-US" sz="2000" b="1" dirty="0"/>
              <a:t>Inquiry waiting for approvals: </a:t>
            </a:r>
            <a:r>
              <a:rPr lang="en-US" sz="2000" dirty="0"/>
              <a:t>Librarian will generates all newly application which is in waiting list</a:t>
            </a:r>
          </a:p>
          <a:p>
            <a:r>
              <a:rPr lang="en-US" sz="2000" b="1" dirty="0"/>
              <a:t>Reserve Article: </a:t>
            </a:r>
            <a:r>
              <a:rPr lang="en-US" sz="2000" dirty="0"/>
              <a:t>This use case is used to reserve any book with the name of librarian, it can be pledged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718301" y="1308100"/>
            <a:ext cx="5372100" cy="4876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Safety Requirements:</a:t>
            </a:r>
            <a:r>
              <a:rPr lang="en-US" sz="2000" dirty="0"/>
              <a:t> The database may get crashed at any certain time due to virus or operating system failure. So, it is required to take the database backup.</a:t>
            </a:r>
          </a:p>
          <a:p>
            <a:r>
              <a:rPr lang="en-US" sz="2000" b="1" dirty="0"/>
              <a:t>Security Requirements: </a:t>
            </a:r>
            <a:r>
              <a:rPr lang="en-US" sz="2000" dirty="0"/>
              <a:t>We are going to develop a secured database for the university. There are different categories of users namely teaching staff, administrator, library staff ,students etc., Depending upon the category of user the access rights are decided.</a:t>
            </a:r>
          </a:p>
          <a:p>
            <a:r>
              <a:rPr lang="en-US" sz="2000" b="1" dirty="0"/>
              <a:t>Software Constraints: </a:t>
            </a:r>
            <a:r>
              <a:rPr lang="en-US" sz="2000" dirty="0"/>
              <a:t>The development of the system will be constrained by the availability of required software such as database and development tools.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16700" y="711201"/>
            <a:ext cx="0" cy="588485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build="p"/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Engineering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714" y="931491"/>
            <a:ext cx="25527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Inception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81" y="1574649"/>
            <a:ext cx="1698401" cy="1677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414" y="931491"/>
            <a:ext cx="4953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064364" y="931491"/>
            <a:ext cx="36830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Elicitation </a:t>
            </a:r>
            <a:r>
              <a:rPr lang="en-US" sz="1600" b="1" dirty="0"/>
              <a:t>(Requirement Gathering)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8" b="2627"/>
          <a:stretch/>
        </p:blipFill>
        <p:spPr>
          <a:xfrm>
            <a:off x="4709977" y="1434092"/>
            <a:ext cx="2039530" cy="18177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9064" y="931491"/>
            <a:ext cx="4953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526186" y="926920"/>
            <a:ext cx="342451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Elaboration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00" y="1574649"/>
            <a:ext cx="1685706" cy="16857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28197" y="926920"/>
            <a:ext cx="4953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73414" y="3335404"/>
            <a:ext cx="30480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Roughly define scope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414" y="3847214"/>
            <a:ext cx="3048000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A basic understanding </a:t>
            </a:r>
            <a:r>
              <a:rPr lang="en-US" sz="2400" dirty="0"/>
              <a:t>of a </a:t>
            </a:r>
            <a:r>
              <a:rPr lang="en-US" sz="2400" dirty="0">
                <a:solidFill>
                  <a:srgbClr val="C00000"/>
                </a:solidFill>
              </a:rPr>
              <a:t>problem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people</a:t>
            </a:r>
            <a:r>
              <a:rPr lang="en-US" sz="2400" dirty="0"/>
              <a:t> who want a solution, the </a:t>
            </a:r>
            <a:r>
              <a:rPr lang="en-US" sz="2400" dirty="0">
                <a:solidFill>
                  <a:srgbClr val="C00000"/>
                </a:solidFill>
              </a:rPr>
              <a:t>nature of solution </a:t>
            </a:r>
            <a:r>
              <a:rPr lang="en-US" sz="2400" dirty="0"/>
              <a:t>desired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69064" y="3335404"/>
            <a:ext cx="41783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Define requirements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569064" y="3847214"/>
            <a:ext cx="41783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The practice of </a:t>
            </a:r>
            <a:r>
              <a:rPr lang="en-US" sz="2400" dirty="0">
                <a:solidFill>
                  <a:srgbClr val="C00000"/>
                </a:solidFill>
              </a:rPr>
              <a:t>collecting the requirements </a:t>
            </a:r>
            <a:r>
              <a:rPr lang="en-US" sz="2400" dirty="0"/>
              <a:t>of a system </a:t>
            </a:r>
            <a:r>
              <a:rPr lang="en-US" sz="2400" dirty="0">
                <a:solidFill>
                  <a:srgbClr val="C00000"/>
                </a:solidFill>
              </a:rPr>
              <a:t>from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users</a:t>
            </a:r>
            <a:r>
              <a:rPr lang="en-US" sz="2400" dirty="0"/>
              <a:t>, customers and other stakeholders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28196" y="3335404"/>
            <a:ext cx="39225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Further define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028197" y="3847214"/>
            <a:ext cx="392250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Expand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refine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requirements</a:t>
            </a:r>
            <a:r>
              <a:rPr lang="en-US" sz="2400" dirty="0"/>
              <a:t> obtained from inception &amp; elicitation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28197" y="5098077"/>
            <a:ext cx="392250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Creation of </a:t>
            </a:r>
            <a:r>
              <a:rPr lang="en-US" sz="2400" dirty="0">
                <a:solidFill>
                  <a:srgbClr val="C00000"/>
                </a:solidFill>
              </a:rPr>
              <a:t>User scenarios</a:t>
            </a:r>
            <a:r>
              <a:rPr lang="en-US" sz="2400" dirty="0"/>
              <a:t>, extract </a:t>
            </a:r>
            <a:r>
              <a:rPr lang="en-US" sz="2400" dirty="0">
                <a:solidFill>
                  <a:srgbClr val="C00000"/>
                </a:solidFill>
              </a:rPr>
              <a:t>analysis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class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business</a:t>
            </a:r>
            <a:r>
              <a:rPr lang="en-US" sz="2400" dirty="0"/>
              <a:t> domain </a:t>
            </a:r>
            <a:r>
              <a:rPr lang="en-US" sz="2400" dirty="0">
                <a:solidFill>
                  <a:srgbClr val="C00000"/>
                </a:solidFill>
              </a:rPr>
              <a:t>entities</a:t>
            </a:r>
            <a:endParaRPr lang="en-US" sz="24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441700" y="926920"/>
            <a:ext cx="0" cy="568990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86700" y="914220"/>
            <a:ext cx="0" cy="568990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0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5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Engineering Tasks Cont.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199" y="889000"/>
            <a:ext cx="289560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Negotiation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1" y="1474700"/>
            <a:ext cx="1754777" cy="17240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900" y="889000"/>
            <a:ext cx="4953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4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15900" y="3322804"/>
            <a:ext cx="33909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Reconcile conflicts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5900" y="3860669"/>
            <a:ext cx="33909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C00000"/>
                </a:solidFill>
              </a:rPr>
              <a:t>Agree</a:t>
            </a:r>
            <a:r>
              <a:rPr lang="en-US" sz="2400" dirty="0"/>
              <a:t> on a deliverable </a:t>
            </a:r>
            <a:r>
              <a:rPr lang="en-US" sz="2400" dirty="0">
                <a:solidFill>
                  <a:srgbClr val="C00000"/>
                </a:solidFill>
              </a:rPr>
              <a:t>system</a:t>
            </a:r>
            <a:r>
              <a:rPr lang="en-US" sz="2400" dirty="0"/>
              <a:t> that is </a:t>
            </a:r>
            <a:r>
              <a:rPr lang="en-US" sz="2400" dirty="0">
                <a:solidFill>
                  <a:srgbClr val="C00000"/>
                </a:solidFill>
              </a:rPr>
              <a:t>realistic for developers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customers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797300" y="914220"/>
            <a:ext cx="0" cy="568990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83100" y="889000"/>
            <a:ext cx="74041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Specification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39" y="1555501"/>
            <a:ext cx="2026121" cy="15193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7800" y="888999"/>
            <a:ext cx="4953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5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987800" y="3322804"/>
            <a:ext cx="78994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Create analysis model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87800" y="3860669"/>
            <a:ext cx="78994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It may be </a:t>
            </a:r>
            <a:r>
              <a:rPr lang="en-US" sz="2400" dirty="0">
                <a:solidFill>
                  <a:srgbClr val="C00000"/>
                </a:solidFill>
              </a:rPr>
              <a:t>written document</a:t>
            </a:r>
            <a:r>
              <a:rPr lang="en-US" sz="2400" dirty="0"/>
              <a:t>, set of </a:t>
            </a:r>
            <a:r>
              <a:rPr lang="en-US" sz="2400" dirty="0">
                <a:solidFill>
                  <a:srgbClr val="C00000"/>
                </a:solidFill>
              </a:rPr>
              <a:t>graphical models</a:t>
            </a:r>
            <a:r>
              <a:rPr lang="en-US" sz="2400" dirty="0"/>
              <a:t>, formal </a:t>
            </a:r>
            <a:r>
              <a:rPr lang="en-US" sz="2400" dirty="0">
                <a:solidFill>
                  <a:srgbClr val="C00000"/>
                </a:solidFill>
              </a:rPr>
              <a:t>mathematical model</a:t>
            </a:r>
            <a:r>
              <a:rPr lang="en-US" sz="2400" dirty="0"/>
              <a:t>, collection of </a:t>
            </a:r>
            <a:r>
              <a:rPr lang="en-US" sz="2400" dirty="0">
                <a:solidFill>
                  <a:srgbClr val="C00000"/>
                </a:solidFill>
              </a:rPr>
              <a:t>user scenarios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prototype</a:t>
            </a:r>
            <a:r>
              <a:rPr lang="en-US" sz="2400" dirty="0"/>
              <a:t> or collection of these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87800" y="5161025"/>
            <a:ext cx="78994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SRS (Software Requirement Specification) </a:t>
            </a:r>
            <a:r>
              <a:rPr lang="en-US" sz="2400" dirty="0"/>
              <a:t>is a document that is created when a detailed description of all aspects of software to build must be specified before starting of project</a:t>
            </a:r>
          </a:p>
        </p:txBody>
      </p:sp>
    </p:spTree>
    <p:extLst>
      <p:ext uri="{BB962C8B-B14F-4D97-AF65-F5344CB8AC3E}">
        <p14:creationId xmlns:p14="http://schemas.microsoft.com/office/powerpoint/2010/main" val="308844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1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Engineering Tasks Cont.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990600"/>
            <a:ext cx="54229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Validation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84" y="1630791"/>
            <a:ext cx="1771616" cy="17716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" y="990600"/>
            <a:ext cx="4953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6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90500" y="3702738"/>
            <a:ext cx="59182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Ensure quality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C00000"/>
                </a:solidFill>
              </a:rPr>
              <a:t>requirements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90500" y="4286935"/>
            <a:ext cx="5918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Review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requirements</a:t>
            </a:r>
            <a:r>
              <a:rPr lang="en-US" sz="2400" dirty="0"/>
              <a:t> specification for </a:t>
            </a:r>
            <a:r>
              <a:rPr lang="en-US" sz="2400" dirty="0">
                <a:solidFill>
                  <a:srgbClr val="C00000"/>
                </a:solidFill>
              </a:rPr>
              <a:t>errors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ambiguities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omissions</a:t>
            </a:r>
            <a:r>
              <a:rPr lang="en-US" sz="2400" dirty="0"/>
              <a:t> (absence) and </a:t>
            </a:r>
            <a:r>
              <a:rPr lang="en-US" sz="2400" dirty="0">
                <a:solidFill>
                  <a:srgbClr val="C00000"/>
                </a:solidFill>
              </a:rPr>
              <a:t>conflicts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6782" y="990600"/>
            <a:ext cx="508471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Requirements 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1469886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38900" y="990599"/>
            <a:ext cx="4953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7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6438900" y="3702738"/>
            <a:ext cx="55626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It is a set of activities to </a:t>
            </a:r>
            <a:r>
              <a:rPr lang="en-US" sz="2400" dirty="0">
                <a:solidFill>
                  <a:srgbClr val="C00000"/>
                </a:solidFill>
              </a:rPr>
              <a:t>identify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control</a:t>
            </a:r>
            <a:r>
              <a:rPr lang="en-US" sz="2400" dirty="0"/>
              <a:t> &amp; </a:t>
            </a:r>
            <a:r>
              <a:rPr lang="en-US" sz="2400" dirty="0">
                <a:solidFill>
                  <a:srgbClr val="C00000"/>
                </a:solidFill>
              </a:rPr>
              <a:t>trace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requirements</a:t>
            </a:r>
            <a:r>
              <a:rPr lang="en-US" sz="2400" dirty="0"/>
              <a:t> &amp; </a:t>
            </a:r>
            <a:r>
              <a:rPr lang="en-US" sz="2400" dirty="0">
                <a:solidFill>
                  <a:srgbClr val="C00000"/>
                </a:solidFill>
              </a:rPr>
              <a:t>changes to requirements </a:t>
            </a:r>
            <a:r>
              <a:rPr lang="en-US" sz="2400" dirty="0"/>
              <a:t>(Umbrella Activities) at any time as the project proceeds.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286500" y="914220"/>
            <a:ext cx="0" cy="568990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26137</TotalTime>
  <Words>5100</Words>
  <Application>Microsoft Office PowerPoint</Application>
  <PresentationFormat>Widescreen</PresentationFormat>
  <Paragraphs>648</Paragraphs>
  <Slides>56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Roboto Condensed Light</vt:lpstr>
      <vt:lpstr>Wingdings 2</vt:lpstr>
      <vt:lpstr>Wingdings</vt:lpstr>
      <vt:lpstr>Calibri</vt:lpstr>
      <vt:lpstr>Segoe UI Black</vt:lpstr>
      <vt:lpstr>Roboto Condensed</vt:lpstr>
      <vt:lpstr>Arial</vt:lpstr>
      <vt:lpstr>Wingdings 3</vt:lpstr>
      <vt:lpstr>Office Theme</vt:lpstr>
      <vt:lpstr>PowerPoint Presentation</vt:lpstr>
      <vt:lpstr>PowerPoint Presentation</vt:lpstr>
      <vt:lpstr>Requirements analysis is hard</vt:lpstr>
      <vt:lpstr>Requirement Engineering</vt:lpstr>
      <vt:lpstr>Functional requirements</vt:lpstr>
      <vt:lpstr>Library Management System</vt:lpstr>
      <vt:lpstr>Requirements Engineering Tasks</vt:lpstr>
      <vt:lpstr>Requirements Engineering Tasks Cont.</vt:lpstr>
      <vt:lpstr>Requirements Engineering Tasks Cont.</vt:lpstr>
      <vt:lpstr>Elicitation is the Hardest Part!</vt:lpstr>
      <vt:lpstr>Collaborative Elicitation</vt:lpstr>
      <vt:lpstr>Quality Function Deployment (QFD)</vt:lpstr>
      <vt:lpstr>The requirement analysis model</vt:lpstr>
      <vt:lpstr>Analysis rule of Thumb</vt:lpstr>
      <vt:lpstr>Elements of the Requirements Model Cont.</vt:lpstr>
      <vt:lpstr>Characteristics of a Good SRS</vt:lpstr>
      <vt:lpstr>Characteristics of a Good SRS Cont.</vt:lpstr>
      <vt:lpstr>Problems Without SRS</vt:lpstr>
      <vt:lpstr>Standard Template for writing SRS</vt:lpstr>
      <vt:lpstr>PowerPoint Presentation</vt:lpstr>
      <vt:lpstr>What is Design?</vt:lpstr>
      <vt:lpstr>Software Design Process?</vt:lpstr>
      <vt:lpstr>Software design work products</vt:lpstr>
      <vt:lpstr>Design Concepts</vt:lpstr>
      <vt:lpstr>Important Software Design Concepts</vt:lpstr>
      <vt:lpstr>Design Models</vt:lpstr>
      <vt:lpstr>Design Models Cont.</vt:lpstr>
      <vt:lpstr>Quality attributes of software design</vt:lpstr>
      <vt:lpstr>Design Principles</vt:lpstr>
      <vt:lpstr>Architectural Design</vt:lpstr>
      <vt:lpstr>Architectural Styles</vt:lpstr>
      <vt:lpstr>Data-centered architecture style</vt:lpstr>
      <vt:lpstr>Data-flow architectures</vt:lpstr>
      <vt:lpstr>Call and return architecture</vt:lpstr>
      <vt:lpstr>Object-oriented architecture</vt:lpstr>
      <vt:lpstr>Layered architecture</vt:lpstr>
      <vt:lpstr>Component Level or Procedural Design</vt:lpstr>
      <vt:lpstr>Function Oriented Approach</vt:lpstr>
      <vt:lpstr>Object Oriented Approach</vt:lpstr>
      <vt:lpstr>Cohesion &amp; Coupling</vt:lpstr>
      <vt:lpstr>Cohesion</vt:lpstr>
      <vt:lpstr>Classification of Cohesion cont.</vt:lpstr>
      <vt:lpstr>Classification of Cohesion cont.</vt:lpstr>
      <vt:lpstr>Classification of Cohesion cont.</vt:lpstr>
      <vt:lpstr>Coupling</vt:lpstr>
      <vt:lpstr>Classification of Coupling Cont.</vt:lpstr>
      <vt:lpstr>Classification of Coupling Cont.</vt:lpstr>
      <vt:lpstr>User Interface Design</vt:lpstr>
      <vt:lpstr>Golden Rules of User Interface Design Cont.</vt:lpstr>
      <vt:lpstr>Golden Rules of User Interface Design Cont.</vt:lpstr>
      <vt:lpstr>Golden Rules of User Interface Design Cont.</vt:lpstr>
      <vt:lpstr>User Interface Analysis and Design Models</vt:lpstr>
      <vt:lpstr>Web Application Design </vt:lpstr>
      <vt:lpstr>Web App Interface Design</vt:lpstr>
      <vt:lpstr>Design pyramid for WebApps Cont.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2: Agile Development | Software Engineering</dc:title>
  <dc:creator>ADMIN</dc:creator>
  <cp:lastModifiedBy>DELL</cp:lastModifiedBy>
  <cp:revision>1897</cp:revision>
  <dcterms:created xsi:type="dcterms:W3CDTF">2020-05-01T05:09:15Z</dcterms:created>
  <dcterms:modified xsi:type="dcterms:W3CDTF">2025-02-18T15:52:03Z</dcterms:modified>
</cp:coreProperties>
</file>